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51" r:id="rId1"/>
  </p:sldMasterIdLst>
  <p:notesMasterIdLst>
    <p:notesMasterId r:id="rId19"/>
  </p:notesMasterIdLst>
  <p:sldIdLst>
    <p:sldId id="272" r:id="rId2"/>
    <p:sldId id="273" r:id="rId3"/>
    <p:sldId id="260" r:id="rId4"/>
    <p:sldId id="261" r:id="rId5"/>
    <p:sldId id="274" r:id="rId6"/>
    <p:sldId id="275" r:id="rId7"/>
    <p:sldId id="267" r:id="rId8"/>
    <p:sldId id="276" r:id="rId9"/>
    <p:sldId id="264" r:id="rId10"/>
    <p:sldId id="279" r:id="rId11"/>
    <p:sldId id="280" r:id="rId12"/>
    <p:sldId id="281" r:id="rId13"/>
    <p:sldId id="282" r:id="rId14"/>
    <p:sldId id="283" r:id="rId15"/>
    <p:sldId id="285" r:id="rId16"/>
    <p:sldId id="286" r:id="rId17"/>
    <p:sldId id="287" r:id="rId1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lapértelmezett szakasz" id="{A0FE5EF1-7B71-4067-BEF5-C101D8B16457}">
          <p14:sldIdLst>
            <p14:sldId id="272"/>
            <p14:sldId id="273"/>
            <p14:sldId id="260"/>
            <p14:sldId id="261"/>
            <p14:sldId id="274"/>
            <p14:sldId id="275"/>
            <p14:sldId id="267"/>
            <p14:sldId id="276"/>
          </p14:sldIdLst>
        </p14:section>
        <p14:section name="Névtelen szakasz" id="{936A9C42-6620-4F83-9A85-8CBA89D9DBCC}">
          <p14:sldIdLst>
            <p14:sldId id="264"/>
            <p14:sldId id="279"/>
            <p14:sldId id="280"/>
            <p14:sldId id="281"/>
            <p14:sldId id="282"/>
            <p14:sldId id="283"/>
            <p14:sldId id="285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3375" autoAdjust="0"/>
  </p:normalViewPr>
  <p:slideViewPr>
    <p:cSldViewPr snapToGrid="0">
      <p:cViewPr varScale="1">
        <p:scale>
          <a:sx n="47" d="100"/>
          <a:sy n="47" d="100"/>
        </p:scale>
        <p:origin x="9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hu-HU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20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hu-HU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20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hu-HU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20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hu-HU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20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5EFA13D2-7950-4CFF-AE71-6CDCD20C9E45}" type="slidenum">
              <a:rPr lang="hu-HU" sz="1400" b="0" strike="noStrike" spc="-1">
                <a:latin typeface="Times New Roman"/>
              </a:rPr>
              <a:t>‹#›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4274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fic8qgz222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dirty="0" smtClean="0"/>
              <a:t>A Földünk felszínének </a:t>
            </a:r>
            <a:r>
              <a:rPr lang="hu-HU" dirty="0" err="1" smtClean="0"/>
              <a:t>kb</a:t>
            </a:r>
            <a:r>
              <a:rPr lang="hu-HU" dirty="0" smtClean="0"/>
              <a:t> 2/3-át (71%) víz borítja.</a:t>
            </a:r>
            <a:r>
              <a:rPr lang="hu-HU" baseline="0" dirty="0" smtClean="0"/>
              <a:t> Ezért is nevezzük kék bolygónak, mert az űrből fotózva ez a nagy vízmennyiség kéknek látszik</a:t>
            </a:r>
            <a:r>
              <a:rPr lang="hu-HU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A föld vízkészlete állandó, nem lesz belőle se több se kevesebb.</a:t>
            </a:r>
            <a:endParaRPr lang="hu-H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De akkor miért is beszélhetünk a Földön vízhiányról? - Amikor vízhiányt említünk, akkor alapvetően az ivóvízhiányról beszélünk.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A vízkészlet 97%-a a tengerekben óceánokban található, amelyek vize sós.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Ha egy l-es palackot veszünk és azzal szemléltetnénk egy apró Földbolygó vízkészletét, akkor annak szinte teljes egésze sós víz lenne, és mindösszesen </a:t>
            </a:r>
            <a:r>
              <a:rPr lang="hu-HU" baseline="0" dirty="0" err="1" smtClean="0"/>
              <a:t>max</a:t>
            </a:r>
            <a:r>
              <a:rPr lang="hu-HU" baseline="0" dirty="0" smtClean="0"/>
              <a:t>. 2-3 csepp ami édesvíz. </a:t>
            </a:r>
            <a:endParaRPr lang="hu-H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A Föld népessége rohamosan növekszik, és minden új földlakónak szüksége van ivóvízre.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E mellett a fogyasztási szokásaink is változnak. Vajon több vizet fogyasztunk naponta mint nagyszülein a mi korunkban?</a:t>
            </a:r>
            <a:endParaRPr lang="hu-HU" baseline="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hu-HU" baseline="0" dirty="0" smtClean="0"/>
          </a:p>
          <a:p>
            <a:endParaRPr lang="hu-HU" baseline="0" dirty="0" smtClean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8162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11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3537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12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37040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13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9304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14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8005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15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7498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16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0120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4427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</a:t>
            </a:r>
            <a:r>
              <a:rPr lang="hu-HU" baseline="0" dirty="0" smtClean="0"/>
              <a:t> világ teljes vízkészletének mindösszesen 3%-a édesvíz, amelynek 80%-a a sarki jégtakarókban található, így az édesvízkészleteink mindösszesen 0,5%-a hozzáférhető számunkra.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3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7837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víz</a:t>
            </a:r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körfogását vagy más néven a</a:t>
            </a:r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hidrológiai ciklust a nap sugárzás</a:t>
            </a:r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energiája tartja folyamatos mozgásban.</a:t>
            </a:r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A folyamatban a felszíni és felszín alatti vizek, valamint a </a:t>
            </a:r>
            <a:r>
              <a:rPr lang="hu-H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légkör</a:t>
            </a:r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és a föld és az élőlények víztartalma is részt vesznek. A körforgás során a víz gáznemű, folyékony és szilárd halmazállapotban is előfordul.</a:t>
            </a:r>
          </a:p>
          <a:p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Ezt a folyamatot már biztosan ti is jól ismeritek. </a:t>
            </a:r>
          </a:p>
          <a:p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 tudjátok találni, hogy melyik</a:t>
            </a:r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fogalom, melyik négyzetbe kerül?</a:t>
            </a:r>
          </a:p>
          <a:p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víz körforgása egy rendkívül sérülékeny rendszer, amelyre az emberi tevékenység és az éghajlatváltozás nagy hatással vannak.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4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0848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Hallottatok-e már a vízlábnyomról? Mit takarhat ez</a:t>
            </a:r>
            <a:r>
              <a:rPr lang="hu-HU" baseline="0" dirty="0" smtClean="0"/>
              <a:t> a fogalom?</a:t>
            </a:r>
          </a:p>
          <a:p>
            <a:r>
              <a:rPr lang="hu-HU" dirty="0" smtClean="0"/>
              <a:t>Azt mindenki fel tudja sorolni, hogy mi mindenre használjuk a vizet egy-egy napunk során.</a:t>
            </a:r>
          </a:p>
          <a:p>
            <a:r>
              <a:rPr lang="hu-HU" dirty="0" smtClean="0"/>
              <a:t>Mondjatok erre példákat! Ezt nevezzük közvetlen vízfelhasználásnak!</a:t>
            </a:r>
          </a:p>
          <a:p>
            <a:endParaRPr lang="hu-HU" dirty="0" smtClean="0"/>
          </a:p>
          <a:p>
            <a:r>
              <a:rPr lang="hu-HU" dirty="0" smtClean="0"/>
              <a:t>De vajon</a:t>
            </a:r>
            <a:r>
              <a:rPr lang="hu-HU" baseline="0" dirty="0" smtClean="0"/>
              <a:t> mindemellett van-e szükségünk vízre.</a:t>
            </a:r>
          </a:p>
          <a:p>
            <a:r>
              <a:rPr lang="hu-HU" baseline="0" dirty="0" smtClean="0"/>
              <a:t>Igen, mindenképpen!</a:t>
            </a:r>
          </a:p>
          <a:p>
            <a:r>
              <a:rPr lang="hu-HU" baseline="0" dirty="0" smtClean="0"/>
              <a:t>Élelmiszereink és tárgyaink előállításához is nagy mennyiségű vizet használnak fel az iparban!</a:t>
            </a:r>
          </a:p>
          <a:p>
            <a:endParaRPr lang="hu-HU" baseline="0" dirty="0" smtClean="0"/>
          </a:p>
          <a:p>
            <a:r>
              <a:rPr lang="hu-HU" baseline="0" dirty="0" smtClean="0"/>
              <a:t>A közvetlen és a közvetett vízfelhasználás mutatja, megy hogy </a:t>
            </a:r>
            <a:r>
              <a:rPr lang="hu-HU" baseline="0" dirty="0" err="1" smtClean="0"/>
              <a:t>életviletülnkhöz</a:t>
            </a:r>
            <a:r>
              <a:rPr lang="hu-HU" baseline="0" dirty="0" smtClean="0"/>
              <a:t> mennyi vízre van szükségünk.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5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7993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tanulók minden termék esetén adjanak meg legalább 5 tippet, figyeljük meg, hogy kié volt a legközelebb, sokkal fölé</a:t>
            </a:r>
            <a:r>
              <a:rPr lang="hu-HU" baseline="0" dirty="0" smtClean="0"/>
              <a:t> licitált vagy lejjebb?</a:t>
            </a:r>
          </a:p>
          <a:p>
            <a:endParaRPr lang="hu-HU" dirty="0" smtClean="0"/>
          </a:p>
          <a:p>
            <a:r>
              <a:rPr lang="hu-HU" dirty="0" smtClean="0"/>
              <a:t>Aki szeretné tovább tesztelni tudását, megcsinálhatja a linken található feladatot is.</a:t>
            </a:r>
          </a:p>
          <a:p>
            <a:r>
              <a:rPr lang="hu-HU" dirty="0" smtClean="0">
                <a:hlinkClick r:id="rId3"/>
              </a:rPr>
              <a:t>Hány liter felhasználásával készülnek a termékek? (</a:t>
            </a:r>
            <a:r>
              <a:rPr lang="hu-HU" dirty="0" err="1" smtClean="0">
                <a:hlinkClick r:id="rId3"/>
              </a:rPr>
              <a:t>learningapps.org</a:t>
            </a:r>
            <a:r>
              <a:rPr lang="hu-HU" dirty="0" smtClean="0">
                <a:hlinkClick r:id="rId3"/>
              </a:rPr>
              <a:t>)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6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0923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7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3162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ts val="561"/>
              </a:spcBef>
              <a:tabLst>
                <a:tab pos="0" algn="l"/>
              </a:tabLst>
            </a:pP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A légszennyezés következtében a</a:t>
            </a:r>
            <a:r>
              <a:rPr lang="hu-HU" sz="1200" spc="-1" baseline="0" dirty="0" smtClean="0">
                <a:solidFill>
                  <a:srgbClr val="000000"/>
                </a:solidFill>
                <a:latin typeface="+mn-lt"/>
              </a:rPr>
              <a:t> légkörben lévő vízpára elegyedik a felszálló szennyezőanyagokkal, s ez </a:t>
            </a: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szennyezett csapadékot okoz, pl. savas esők. </a:t>
            </a:r>
            <a:endParaRPr lang="en-US" sz="1200" spc="-1" dirty="0" smtClean="0">
              <a:solidFill>
                <a:srgbClr val="000000"/>
              </a:solidFill>
              <a:latin typeface="+mn-lt"/>
            </a:endParaRPr>
          </a:p>
          <a:p>
            <a:pPr algn="just">
              <a:spcBef>
                <a:spcPts val="561"/>
              </a:spcBef>
              <a:tabLst>
                <a:tab pos="0" algn="l"/>
              </a:tabLst>
            </a:pP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A szennyezett esővíz bejut a talajvízbe és a felszíni vizekbe,  ez sokszor visszafordíthatatlan károkat okoz.</a:t>
            </a:r>
            <a:endParaRPr lang="en-US" sz="1200" spc="-1" dirty="0" smtClean="0">
              <a:solidFill>
                <a:srgbClr val="000000"/>
              </a:solidFill>
              <a:latin typeface="+mn-lt"/>
            </a:endParaRP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8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7570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1"/>
              </a:spcBef>
              <a:tabLst>
                <a:tab pos="0" algn="l"/>
              </a:tabLst>
            </a:pP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A légköri szennyezőanyagok jelentős rész mérgező </a:t>
            </a:r>
            <a:r>
              <a:rPr lang="hu-HU" sz="1200" b="0" spc="-1" dirty="0" smtClean="0">
                <a:solidFill>
                  <a:srgbClr val="000000"/>
                </a:solidFill>
                <a:latin typeface="+mn-lt"/>
              </a:rPr>
              <a:t>üvegházhatású</a:t>
            </a:r>
            <a:r>
              <a:rPr lang="hu-HU" sz="1200" b="1" spc="-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gáz,</a:t>
            </a:r>
            <a:r>
              <a:rPr lang="hu-HU" sz="1200" spc="-1" baseline="0" dirty="0" smtClean="0">
                <a:solidFill>
                  <a:srgbClr val="000000"/>
                </a:solidFill>
                <a:latin typeface="+mn-lt"/>
              </a:rPr>
              <a:t> amelyek </a:t>
            </a:r>
            <a:r>
              <a:rPr lang="hu-HU" sz="1200" spc="-1" baseline="0" dirty="0" err="1" smtClean="0">
                <a:solidFill>
                  <a:srgbClr val="000000"/>
                </a:solidFill>
                <a:latin typeface="+mn-lt"/>
              </a:rPr>
              <a:t>nagyrészben</a:t>
            </a:r>
            <a:r>
              <a:rPr lang="hu-HU" sz="1200" spc="-1" baseline="0" dirty="0" smtClean="0">
                <a:solidFill>
                  <a:srgbClr val="000000"/>
                </a:solidFill>
                <a:latin typeface="+mn-lt"/>
              </a:rPr>
              <a:t> okolhatóak a </a:t>
            </a: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klímaváltozásért gyorsulásáért is!</a:t>
            </a:r>
          </a:p>
          <a:p>
            <a:pPr>
              <a:spcBef>
                <a:spcPts val="601"/>
              </a:spcBef>
              <a:tabLst>
                <a:tab pos="0" algn="l"/>
              </a:tabLst>
            </a:pPr>
            <a:r>
              <a:rPr lang="hu-HU" sz="1200" spc="-1" dirty="0" smtClean="0">
                <a:solidFill>
                  <a:srgbClr val="000000"/>
                </a:solidFill>
                <a:latin typeface="+mn-lt"/>
              </a:rPr>
              <a:t>Nézzétek meg a rövid videót az üvegházhatásról:</a:t>
            </a:r>
            <a:r>
              <a:rPr lang="hu-HU" sz="1200" spc="-1" baseline="0" dirty="0" smtClean="0">
                <a:solidFill>
                  <a:srgbClr val="000000"/>
                </a:solidFill>
                <a:latin typeface="+mn-lt"/>
              </a:rPr>
              <a:t> https://www.facebook.com/watch/?v=633367655123118</a:t>
            </a:r>
            <a:endParaRPr lang="hu-HU" sz="1200" spc="-1" dirty="0" smtClean="0">
              <a:solidFill>
                <a:srgbClr val="000000"/>
              </a:solidFill>
              <a:latin typeface="+mn-lt"/>
            </a:endParaRPr>
          </a:p>
          <a:p>
            <a:pPr>
              <a:spcBef>
                <a:spcPts val="601"/>
              </a:spcBef>
              <a:tabLst>
                <a:tab pos="0" algn="l"/>
              </a:tabLst>
            </a:pPr>
            <a:r>
              <a:rPr lang="hu-HU" sz="1200" b="0" spc="-1" dirty="0" smtClean="0">
                <a:solidFill>
                  <a:srgbClr val="000000"/>
                </a:solidFill>
                <a:latin typeface="+mn-lt"/>
              </a:rPr>
              <a:t>A klímaváltozás felborítja az amúgy is érzékeny </a:t>
            </a:r>
            <a:r>
              <a:rPr lang="hu-HU" sz="1200" b="0" spc="-1" dirty="0" err="1" smtClean="0">
                <a:solidFill>
                  <a:srgbClr val="000000"/>
                </a:solidFill>
                <a:latin typeface="+mn-lt"/>
              </a:rPr>
              <a:t>hidrociklust</a:t>
            </a:r>
            <a:r>
              <a:rPr lang="hu-HU" sz="1200" b="0" spc="-1" dirty="0" smtClean="0">
                <a:solidFill>
                  <a:srgbClr val="000000"/>
                </a:solidFill>
                <a:latin typeface="+mn-lt"/>
              </a:rPr>
              <a:t>, kevesebb lesz az eső, kiszáradnak a folyók, nőnek a sivatagok, ellehetetlenül az élet, gazdasági problémák és társadalmi feszültségek alakulnak ki.</a:t>
            </a:r>
            <a:endParaRPr lang="en-US" sz="1200" b="0" spc="-1" dirty="0" smtClean="0">
              <a:solidFill>
                <a:srgbClr val="000000"/>
              </a:solidFill>
              <a:latin typeface="+mn-lt"/>
            </a:endParaRP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9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6006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klímaváltozás bolygónk hőmérsékletének</a:t>
            </a:r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tartós megváltozását jelenti. </a:t>
            </a:r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Az egyes földrajzi területekre jellemző időjárási minták hosszú távon megváltoznak.</a:t>
            </a:r>
          </a:p>
          <a:p>
            <a:pPr fontAlgn="base"/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Ez a változás pedig hatással van az ökoszisztémákra, a mezőgazdaságra, sőt az emberi egészségre is.</a:t>
            </a:r>
          </a:p>
          <a:p>
            <a:pPr fontAlgn="base"/>
            <a:endParaRPr lang="hu-H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hu-H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Osszuk</a:t>
            </a:r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csoportra a diákokat, nyomtassuk ki a mellékletben található képeket.</a:t>
            </a:r>
          </a:p>
          <a:p>
            <a:pPr fontAlgn="base"/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Párosítsátok össze, hogy melyik képen melyik jelenség jelenik meg.</a:t>
            </a:r>
          </a:p>
          <a:p>
            <a:pPr fontAlgn="base"/>
            <a:r>
              <a:rPr lang="hu-H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Beszéljétek meg, hogy ez milyen hatással lehet az emberiségre, az élővilágra, milyen következményei lehetnek a jövőre nézve. Milyen megoldási javaslatotok lenne az elkerülése érdekében?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5EFA13D2-7950-4CFF-AE71-6CDCD20C9E45}" type="slidenum">
              <a:rPr lang="hu-HU" sz="1400" b="0" strike="noStrike" spc="-1" smtClean="0">
                <a:latin typeface="Times New Roman"/>
              </a:rPr>
              <a:t>10</a:t>
            </a:fld>
            <a:endParaRPr lang="hu-H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79923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8471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4485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1972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39885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9268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553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8896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5631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470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594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836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0922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06559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8011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704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8179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3B871A35-DC41-405B-9B6B-5C905A0E90B7}" type="datetime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2024. 03. 18.</a:t>
            </a:fld>
            <a:endParaRPr lang="hu-HU" sz="12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AB8BF71-7209-42C1-B266-7B0F423C5271}" type="slidenum">
              <a:rPr lang="hu-HU" sz="1200" b="0" strike="noStrike" spc="-1" smtClean="0">
                <a:solidFill>
                  <a:srgbClr val="8B8B8B"/>
                </a:solidFill>
                <a:latin typeface="Arial"/>
              </a:rPr>
              <a:t>‹#›</a:t>
            </a:fld>
            <a:endParaRPr lang="hu-H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1880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937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f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901" y="218399"/>
            <a:ext cx="2855741" cy="1202141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1915711" y="2541827"/>
            <a:ext cx="8689976" cy="250921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sz="8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Lételemünk a víz</a:t>
            </a:r>
            <a:endParaRPr lang="hu-HU" sz="96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70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15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5800" spc="-1" dirty="0" smtClean="0">
                <a:solidFill>
                  <a:schemeClr val="bg2">
                    <a:lumMod val="50000"/>
                  </a:schemeClr>
                </a:solidFill>
                <a:latin typeface="Arial"/>
              </a:rPr>
              <a:t>De mégis mit okoz a klímaváltozás?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965211" y="2127994"/>
            <a:ext cx="5953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Olvadó gleccserek</a:t>
            </a:r>
            <a:endParaRPr lang="hu-H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xmlns="" id="{A2E93190-FF83-C7C4-A4A6-4495E3D24193}"/>
              </a:ext>
            </a:extLst>
          </p:cNvPr>
          <p:cNvSpPr txBox="1"/>
          <p:nvPr/>
        </p:nvSpPr>
        <p:spPr>
          <a:xfrm rot="10800000" flipV="1">
            <a:off x="965211" y="3120520"/>
            <a:ext cx="5150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u-HU"/>
            </a:defPPr>
            <a:lvl1pPr marL="342900" indent="-342900">
              <a:buFont typeface="Arial" panose="020B0604020202020204" pitchFamily="34" charset="0"/>
              <a:buChar char="•"/>
              <a:defRPr sz="2000" b="1">
                <a:solidFill>
                  <a:schemeClr val="accent1">
                    <a:lumMod val="50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hu-HU" sz="3600" b="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Hőség és aszály</a:t>
            </a:r>
            <a:endParaRPr lang="hu-HU" sz="36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1019647" y="4106769"/>
            <a:ext cx="29529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Kieső termés</a:t>
            </a:r>
            <a:endParaRPr lang="hu-H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xmlns="" id="{EDFDA2A3-6B3A-7600-85A5-46E8BC355D84}"/>
              </a:ext>
            </a:extLst>
          </p:cNvPr>
          <p:cNvSpPr txBox="1"/>
          <p:nvPr/>
        </p:nvSpPr>
        <p:spPr>
          <a:xfrm>
            <a:off x="6664983" y="1958036"/>
            <a:ext cx="3714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Betegségek</a:t>
            </a:r>
            <a:endParaRPr lang="hu-H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xmlns="" id="{632A02F9-26CB-344A-6329-164249A38808}"/>
              </a:ext>
            </a:extLst>
          </p:cNvPr>
          <p:cNvSpPr txBox="1"/>
          <p:nvPr/>
        </p:nvSpPr>
        <p:spPr>
          <a:xfrm flipH="1">
            <a:off x="6664983" y="3072914"/>
            <a:ext cx="4332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Viharok, heves esőzések és árvizek</a:t>
            </a:r>
            <a:endParaRPr lang="hu-H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26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3413772" y="583674"/>
            <a:ext cx="5953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54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Olvadó gleccserek</a:t>
            </a:r>
            <a:endParaRPr lang="hu-HU" sz="5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Kép 9" descr="A képen kültéri, hó, medve, sarki látható&#10;&#10;Automatikusan generált leírás">
            <a:extLst>
              <a:ext uri="{FF2B5EF4-FFF2-40B4-BE49-F238E27FC236}">
                <a16:creationId xmlns:a16="http://schemas.microsoft.com/office/drawing/2014/main" xmlns="" id="{21D8370C-1DD1-4034-99EC-F5BD41FFA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236" y="1507004"/>
            <a:ext cx="7431324" cy="521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2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3779532" y="261080"/>
            <a:ext cx="5953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54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Hőség, aszály</a:t>
            </a:r>
            <a:endParaRPr lang="hu-HU" sz="5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969" y="1184410"/>
            <a:ext cx="8028791" cy="533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1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4409452" y="501840"/>
            <a:ext cx="5953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54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Betegségek</a:t>
            </a:r>
            <a:endParaRPr lang="hu-HU" sz="5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viz-betegseg-szarazsag">
            <a:extLst>
              <a:ext uri="{FF2B5EF4-FFF2-40B4-BE49-F238E27FC236}">
                <a16:creationId xmlns:a16="http://schemas.microsoft.com/office/drawing/2014/main" xmlns="" id="{0C3D8FC0-1FA9-4CA5-B513-3DC89058B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588" y="1534560"/>
            <a:ext cx="7632571" cy="505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50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1398746" y="373215"/>
            <a:ext cx="9773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54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Viharok,heves esőzések, árvizek</a:t>
            </a:r>
            <a:endParaRPr lang="hu-HU" sz="5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Content Placeholder 4" descr="Franci árvíz okt 15 2018.jpg">
            <a:extLst>
              <a:ext uri="{FF2B5EF4-FFF2-40B4-BE49-F238E27FC236}">
                <a16:creationId xmlns:a16="http://schemas.microsoft.com/office/drawing/2014/main" xmlns="" id="{E8E6BA19-CB5A-4D4D-BEF0-F8346E666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4" b="13174"/>
          <a:stretch>
            <a:fillRect/>
          </a:stretch>
        </p:blipFill>
        <p:spPr>
          <a:xfrm>
            <a:off x="1398746" y="1669760"/>
            <a:ext cx="9333544" cy="476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1398746" y="373215"/>
            <a:ext cx="9773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4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Kieső termés</a:t>
            </a:r>
            <a:endParaRPr lang="hu-HU" sz="5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Kép 1_1"/>
          <p:cNvPicPr/>
          <p:nvPr/>
        </p:nvPicPr>
        <p:blipFill>
          <a:blip r:embed="rId3"/>
          <a:stretch/>
        </p:blipFill>
        <p:spPr>
          <a:xfrm>
            <a:off x="2336786" y="1669760"/>
            <a:ext cx="7538721" cy="495531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723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833120" y="0"/>
            <a:ext cx="1111504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2F94532A-7DD5-9518-7E34-86710BD9F9F8}"/>
              </a:ext>
            </a:extLst>
          </p:cNvPr>
          <p:cNvSpPr txBox="1"/>
          <p:nvPr/>
        </p:nvSpPr>
        <p:spPr>
          <a:xfrm flipH="1">
            <a:off x="690880" y="373215"/>
            <a:ext cx="10972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4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 magunk mit tehetünk a vízszennyezés ellen?</a:t>
            </a:r>
            <a:endParaRPr lang="hu-HU" sz="5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548639" y="2127541"/>
            <a:ext cx="1125728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Szelektív hulladékgyűjtés</a:t>
            </a:r>
            <a:endParaRPr lang="en-US" sz="2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Vegyszerek használatának korlátozása, ügyeljünk arra miként szabadulunk meg tőlük</a:t>
            </a:r>
            <a:endParaRPr lang="en-US" sz="2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Környezetkímélő mosó- és mosogatószerek használata</a:t>
            </a:r>
            <a:endParaRPr lang="en-US" sz="2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Lefolyóban, </a:t>
            </a:r>
            <a:r>
              <a:rPr lang="hu-HU" sz="2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wc-ben</a:t>
            </a: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 nincs helye ételmaradéknak, zsiradéknak, erős fertőtlenítőszernek</a:t>
            </a:r>
            <a:endParaRPr lang="en-US" sz="2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Természetes vizekben közvetlen fürdés előtt ne kenjük be magunkat napolajjal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Helyi, idény zöldségek gyümölcsök </a:t>
            </a:r>
            <a:r>
              <a:rPr lang="hu-HU" sz="26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ogyasztása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Kidobott élelmiszer mennyiségek csökkentése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Vásárlási szokásaink mérséklése (</a:t>
            </a:r>
            <a:r>
              <a:rPr lang="hu-HU" sz="2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second-hand</a:t>
            </a:r>
            <a:r>
              <a:rPr lang="hu-H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, nem használt tárgyak adományozása)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1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66814" y="1940247"/>
            <a:ext cx="10552988" cy="2509213"/>
          </a:xfrm>
        </p:spPr>
        <p:txBody>
          <a:bodyPr>
            <a:normAutofit/>
          </a:bodyPr>
          <a:lstStyle/>
          <a:p>
            <a:r>
              <a:rPr lang="hu-HU" sz="8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Köszönöm a figyelmet!</a:t>
            </a:r>
            <a:endParaRPr lang="hu-HU" sz="96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901" y="218399"/>
            <a:ext cx="2855741" cy="12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2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1371601" y="0"/>
            <a:ext cx="10004612" cy="2265529"/>
          </a:xfrm>
        </p:spPr>
        <p:txBody>
          <a:bodyPr>
            <a:normAutofit/>
          </a:bodyPr>
          <a:lstStyle/>
          <a:p>
            <a:pPr algn="l"/>
            <a:r>
              <a:rPr lang="hu-HU" sz="4400" cap="none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Földünk felszínének hány százalékát alkotja víz?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Tartalom helye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28" y="2436894"/>
            <a:ext cx="3369623" cy="3369623"/>
          </a:xfr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436" y="2840244"/>
            <a:ext cx="6580776" cy="256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3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extShape 2"/>
          <p:cNvSpPr txBox="1"/>
          <p:nvPr/>
        </p:nvSpPr>
        <p:spPr>
          <a:xfrm>
            <a:off x="833717" y="0"/>
            <a:ext cx="10623176" cy="5289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4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 világ </a:t>
            </a:r>
            <a:r>
              <a:rPr lang="hu-HU" sz="4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teljes vízkészletének mindösszesen 3</a:t>
            </a:r>
            <a:r>
              <a:rPr lang="hu-HU" sz="4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%-a édesvíz, ebből 0,5%-hoz férünk hozzá.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2" name="Picture 2"/>
          <p:cNvPicPr/>
          <p:nvPr/>
        </p:nvPicPr>
        <p:blipFill>
          <a:blip r:embed="rId3"/>
          <a:stretch/>
        </p:blipFill>
        <p:spPr>
          <a:xfrm>
            <a:off x="7728803" y="2162769"/>
            <a:ext cx="4463197" cy="3080775"/>
          </a:xfrm>
          <a:prstGeom prst="rect">
            <a:avLst/>
          </a:prstGeom>
          <a:ln>
            <a:noFill/>
          </a:ln>
        </p:spPr>
      </p:pic>
      <p:pic>
        <p:nvPicPr>
          <p:cNvPr id="223" name="Picture 3"/>
          <p:cNvPicPr/>
          <p:nvPr/>
        </p:nvPicPr>
        <p:blipFill>
          <a:blip r:embed="rId4"/>
          <a:stretch/>
        </p:blipFill>
        <p:spPr>
          <a:xfrm>
            <a:off x="0" y="2184446"/>
            <a:ext cx="4315412" cy="3113694"/>
          </a:xfrm>
          <a:prstGeom prst="rect">
            <a:avLst/>
          </a:prstGeom>
          <a:ln>
            <a:noFill/>
          </a:ln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396" y="3741293"/>
            <a:ext cx="4737423" cy="3157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2"/>
          <p:cNvSpPr txBox="1"/>
          <p:nvPr/>
        </p:nvSpPr>
        <p:spPr>
          <a:xfrm>
            <a:off x="1198880" y="1013760"/>
            <a:ext cx="10668000" cy="51451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spcBef>
                <a:spcPts val="561"/>
              </a:spcBef>
              <a:tabLst>
                <a:tab pos="0" algn="l"/>
              </a:tabLst>
            </a:pPr>
            <a:r>
              <a:rPr lang="hu-HU" sz="2800" spc="-1" dirty="0">
                <a:solidFill>
                  <a:srgbClr val="000000"/>
                </a:solidFill>
                <a:latin typeface="Arial"/>
              </a:rPr>
              <a:t>A víz körforgása-halmazállapot </a:t>
            </a:r>
            <a:r>
              <a:rPr lang="hu-HU" sz="2800" spc="-1" dirty="0" smtClean="0">
                <a:solidFill>
                  <a:srgbClr val="000000"/>
                </a:solidFill>
                <a:latin typeface="Arial"/>
              </a:rPr>
              <a:t>változás-csapadékképződés</a:t>
            </a:r>
          </a:p>
          <a:p>
            <a:pPr algn="ctr">
              <a:spcBef>
                <a:spcPts val="561"/>
              </a:spcBef>
              <a:tabLst>
                <a:tab pos="0" algn="l"/>
              </a:tabLst>
            </a:pPr>
            <a:r>
              <a:rPr lang="hu-HU" sz="2800" spc="-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hu-HU" sz="2800" spc="-1" dirty="0">
                <a:solidFill>
                  <a:srgbClr val="000000"/>
                </a:solidFill>
                <a:latin typeface="Arial"/>
              </a:rPr>
              <a:t>(</a:t>
            </a:r>
            <a:r>
              <a:rPr lang="hu-HU" sz="2800" spc="-1" dirty="0" err="1">
                <a:solidFill>
                  <a:srgbClr val="000000"/>
                </a:solidFill>
                <a:latin typeface="Arial"/>
              </a:rPr>
              <a:t>víz-pára-kicsapódás</a:t>
            </a:r>
            <a:r>
              <a:rPr lang="hu-HU" sz="2800" spc="-1" dirty="0">
                <a:solidFill>
                  <a:srgbClr val="000000"/>
                </a:solidFill>
                <a:latin typeface="Arial"/>
              </a:rPr>
              <a:t>)</a:t>
            </a:r>
            <a:endParaRPr lang="en-US" sz="2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Shape 2"/>
          <p:cNvSpPr txBox="1"/>
          <p:nvPr/>
        </p:nvSpPr>
        <p:spPr>
          <a:xfrm>
            <a:off x="3800437" y="-432180"/>
            <a:ext cx="6237643" cy="1196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5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 víz körforgása</a:t>
            </a:r>
            <a:endParaRPr lang="en-US" sz="5400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Kép 5" descr="C:\Users\Vilmos\Desktop\Névtelen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40" y="2357120"/>
            <a:ext cx="7913920" cy="42450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Shape 2"/>
          <p:cNvSpPr txBox="1"/>
          <p:nvPr/>
        </p:nvSpPr>
        <p:spPr>
          <a:xfrm>
            <a:off x="9187500" y="2179380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2800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sapadék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csapadékképződés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felszín </a:t>
            </a:r>
            <a:r>
              <a:rPr lang="hu-HU" sz="2800" dirty="0">
                <a:latin typeface="Calibri" panose="020F0502020204030204" pitchFamily="34" charset="0"/>
                <a:cs typeface="Calibri" panose="020F0502020204030204" pitchFamily="34" charset="0"/>
              </a:rPr>
              <a:t>alatti </a:t>
            </a: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víz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felszíni víz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tszűrődés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szivárgás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párolgás</a:t>
            </a:r>
            <a:endParaRPr lang="en-US" sz="2800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Shape 2"/>
          <p:cNvSpPr txBox="1"/>
          <p:nvPr/>
        </p:nvSpPr>
        <p:spPr>
          <a:xfrm>
            <a:off x="3800437" y="-432180"/>
            <a:ext cx="6237643" cy="1196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5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Vízlábnyom</a:t>
            </a:r>
            <a:endParaRPr lang="en-US" sz="54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0" y="1040688"/>
            <a:ext cx="6634182" cy="659622"/>
          </a:xfrm>
        </p:spPr>
        <p:txBody>
          <a:bodyPr>
            <a:normAutofit/>
          </a:bodyPr>
          <a:lstStyle/>
          <a:p>
            <a:r>
              <a:rPr lang="hu-HU" cap="none" dirty="0" smtClean="0"/>
              <a:t>Közvetlen vízfelhasználás</a:t>
            </a:r>
            <a:endParaRPr lang="hu-HU" cap="none" dirty="0"/>
          </a:p>
        </p:txBody>
      </p:sp>
      <p:sp>
        <p:nvSpPr>
          <p:cNvPr id="11" name="Cím 3"/>
          <p:cNvSpPr txBox="1">
            <a:spLocks/>
          </p:cNvSpPr>
          <p:nvPr/>
        </p:nvSpPr>
        <p:spPr>
          <a:xfrm>
            <a:off x="538778" y="3766246"/>
            <a:ext cx="5333702" cy="6596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cap="none" dirty="0" smtClean="0"/>
              <a:t>Közvetett vízfelhasználás</a:t>
            </a:r>
            <a:endParaRPr lang="hu-HU" cap="none" dirty="0"/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6" y="4425868"/>
            <a:ext cx="3090921" cy="2231259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072" y="4425868"/>
            <a:ext cx="3281403" cy="2186747"/>
          </a:xfrm>
          <a:prstGeom prst="rect">
            <a:avLst/>
          </a:prstGeom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555" y="4425868"/>
            <a:ext cx="3266089" cy="2186748"/>
          </a:xfrm>
          <a:prstGeom prst="rect">
            <a:avLst/>
          </a:prstGeom>
        </p:spPr>
      </p:pic>
      <p:pic>
        <p:nvPicPr>
          <p:cNvPr id="14" name="Kép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88" y="1664760"/>
            <a:ext cx="3160873" cy="2101486"/>
          </a:xfrm>
          <a:prstGeom prst="rect">
            <a:avLst/>
          </a:prstGeom>
        </p:spPr>
      </p:pic>
      <p:pic>
        <p:nvPicPr>
          <p:cNvPr id="15" name="Kép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885" y="1667387"/>
            <a:ext cx="3214850" cy="2152442"/>
          </a:xfrm>
          <a:prstGeom prst="rect">
            <a:avLst/>
          </a:prstGeom>
        </p:spPr>
      </p:pic>
      <p:pic>
        <p:nvPicPr>
          <p:cNvPr id="16" name="Kép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143" y="1664760"/>
            <a:ext cx="1458782" cy="220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9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Shape 2"/>
          <p:cNvSpPr txBox="1"/>
          <p:nvPr/>
        </p:nvSpPr>
        <p:spPr>
          <a:xfrm>
            <a:off x="1619250" y="36083"/>
            <a:ext cx="8940799" cy="1196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5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Vajon hány liter víz kell hozzá?</a:t>
            </a:r>
            <a:endParaRPr lang="en-US" sz="54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Cím 3"/>
          <p:cNvSpPr txBox="1">
            <a:spLocks/>
          </p:cNvSpPr>
          <p:nvPr/>
        </p:nvSpPr>
        <p:spPr>
          <a:xfrm>
            <a:off x="538778" y="3766246"/>
            <a:ext cx="5333702" cy="6596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hu-HU" cap="none" dirty="0"/>
          </a:p>
        </p:txBody>
      </p:sp>
      <p:sp>
        <p:nvSpPr>
          <p:cNvPr id="17" name="TextShape 2"/>
          <p:cNvSpPr txBox="1"/>
          <p:nvPr/>
        </p:nvSpPr>
        <p:spPr>
          <a:xfrm>
            <a:off x="921660" y="5166406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hamburger</a:t>
            </a:r>
            <a:endParaRPr lang="en-US" sz="2800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43" y="2211765"/>
            <a:ext cx="3296028" cy="2482321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563" y="2211765"/>
            <a:ext cx="3775223" cy="2515832"/>
          </a:xfrm>
          <a:prstGeom prst="rect">
            <a:avLst/>
          </a:prstGeom>
        </p:spPr>
      </p:pic>
      <p:sp>
        <p:nvSpPr>
          <p:cNvPr id="18" name="TextShape 2"/>
          <p:cNvSpPr txBox="1"/>
          <p:nvPr/>
        </p:nvSpPr>
        <p:spPr>
          <a:xfrm>
            <a:off x="4659989" y="5166406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kg csokoládé</a:t>
            </a:r>
            <a:endParaRPr lang="en-US" sz="2800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384" y="2271937"/>
            <a:ext cx="3724936" cy="2482321"/>
          </a:xfrm>
          <a:prstGeom prst="rect">
            <a:avLst/>
          </a:prstGeom>
        </p:spPr>
      </p:pic>
      <p:sp>
        <p:nvSpPr>
          <p:cNvPr id="19" name="TextShape 2"/>
          <p:cNvSpPr txBox="1"/>
          <p:nvPr/>
        </p:nvSpPr>
        <p:spPr>
          <a:xfrm>
            <a:off x="8673189" y="5166406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28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kg csokoládé</a:t>
            </a:r>
            <a:endParaRPr lang="en-US" sz="2800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Shape 2"/>
          <p:cNvSpPr txBox="1"/>
          <p:nvPr/>
        </p:nvSpPr>
        <p:spPr>
          <a:xfrm>
            <a:off x="1361165" y="5673128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b="1" spc="-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2500 L</a:t>
            </a:r>
            <a:endParaRPr lang="en-US" sz="3200" b="1" spc="-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Shape 2"/>
          <p:cNvSpPr txBox="1"/>
          <p:nvPr/>
        </p:nvSpPr>
        <p:spPr>
          <a:xfrm>
            <a:off x="5099493" y="5706639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b="1" spc="-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17.000 L</a:t>
            </a:r>
            <a:endParaRPr lang="en-US" sz="3200" b="1" spc="-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Shape 2"/>
          <p:cNvSpPr txBox="1"/>
          <p:nvPr/>
        </p:nvSpPr>
        <p:spPr>
          <a:xfrm>
            <a:off x="9387565" y="5716040"/>
            <a:ext cx="2859320" cy="4594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b="1" spc="-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7600 L</a:t>
            </a:r>
            <a:endParaRPr lang="en-US" sz="3200" b="1" spc="-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59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1524000" y="836640"/>
            <a:ext cx="10261600" cy="56251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76500" lnSpcReduction="20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5800" spc="-1" dirty="0" smtClean="0">
                <a:solidFill>
                  <a:schemeClr val="bg2">
                    <a:lumMod val="50000"/>
                  </a:schemeClr>
                </a:solidFill>
                <a:latin typeface="Arial"/>
              </a:rPr>
              <a:t>Fő </a:t>
            </a:r>
            <a:r>
              <a:rPr lang="hu-HU" sz="5800" spc="-1" dirty="0">
                <a:solidFill>
                  <a:schemeClr val="bg2">
                    <a:lumMod val="50000"/>
                  </a:schemeClr>
                </a:solidFill>
                <a:latin typeface="Arial"/>
              </a:rPr>
              <a:t>szennyezők</a:t>
            </a:r>
            <a:r>
              <a:rPr lang="hu-HU" sz="5800" spc="-1" dirty="0" smtClean="0">
                <a:solidFill>
                  <a:schemeClr val="bg2">
                    <a:lumMod val="50000"/>
                  </a:schemeClr>
                </a:solidFill>
                <a:latin typeface="Arial"/>
              </a:rPr>
              <a:t>: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 marL="457200" indent="-457200">
              <a:spcBef>
                <a:spcPts val="641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hu-HU" sz="5200" spc="-1" dirty="0" smtClean="0">
                <a:solidFill>
                  <a:srgbClr val="000000"/>
                </a:solidFill>
                <a:latin typeface="Arial"/>
              </a:rPr>
              <a:t>Ipar(papíripar</a:t>
            </a:r>
            <a:r>
              <a:rPr lang="hu-HU" sz="5200" spc="-1" dirty="0">
                <a:solidFill>
                  <a:srgbClr val="000000"/>
                </a:solidFill>
                <a:latin typeface="Arial"/>
              </a:rPr>
              <a:t>, vegyipar, gyógyszergyártás, bányászat…</a:t>
            </a:r>
            <a:r>
              <a:rPr lang="hu-HU" sz="5200" spc="-1" dirty="0" err="1">
                <a:solidFill>
                  <a:srgbClr val="000000"/>
                </a:solidFill>
                <a:latin typeface="Arial"/>
              </a:rPr>
              <a:t>stb</a:t>
            </a:r>
            <a:r>
              <a:rPr lang="hu-HU" sz="5200" spc="-1" dirty="0">
                <a:solidFill>
                  <a:srgbClr val="000000"/>
                </a:solidFill>
                <a:latin typeface="Arial"/>
              </a:rPr>
              <a:t>)</a:t>
            </a:r>
            <a:endParaRPr lang="en-US" sz="5200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spcBef>
                <a:spcPts val="641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hu-HU" sz="5200" spc="-1" dirty="0" smtClean="0">
                <a:solidFill>
                  <a:srgbClr val="000000"/>
                </a:solidFill>
                <a:latin typeface="Arial"/>
              </a:rPr>
              <a:t>Mezőgazdaság(vegyszerezés</a:t>
            </a:r>
            <a:r>
              <a:rPr lang="hu-HU" sz="5200" spc="-1" dirty="0">
                <a:solidFill>
                  <a:srgbClr val="000000"/>
                </a:solidFill>
                <a:latin typeface="Arial"/>
              </a:rPr>
              <a:t>, talajszerkezet pusztítása…stb.</a:t>
            </a:r>
            <a:endParaRPr lang="en-US" sz="5200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spcBef>
                <a:spcPts val="641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hu-HU" sz="5200" spc="-1" dirty="0" smtClean="0">
                <a:solidFill>
                  <a:srgbClr val="000000"/>
                </a:solidFill>
                <a:latin typeface="Arial"/>
              </a:rPr>
              <a:t>Háztartások</a:t>
            </a:r>
            <a:r>
              <a:rPr lang="hu-HU" sz="5200" spc="-1" dirty="0">
                <a:solidFill>
                  <a:srgbClr val="000000"/>
                </a:solidFill>
                <a:latin typeface="Arial"/>
              </a:rPr>
              <a:t>( festékek, olajok, egyéb veszélyes anyagok, mosószerek…</a:t>
            </a:r>
            <a:r>
              <a:rPr lang="hu-HU" sz="5200" spc="-1" dirty="0" err="1">
                <a:solidFill>
                  <a:srgbClr val="000000"/>
                </a:solidFill>
                <a:latin typeface="Arial"/>
              </a:rPr>
              <a:t>stb</a:t>
            </a:r>
            <a:r>
              <a:rPr lang="hu-HU" sz="5200" spc="-1" dirty="0">
                <a:solidFill>
                  <a:srgbClr val="000000"/>
                </a:solidFill>
                <a:latin typeface="Arial"/>
              </a:rPr>
              <a:t>)</a:t>
            </a:r>
            <a:endParaRPr lang="en-US" sz="5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2"/>
          <p:cNvSpPr txBox="1"/>
          <p:nvPr/>
        </p:nvSpPr>
        <p:spPr>
          <a:xfrm>
            <a:off x="1522110" y="0"/>
            <a:ext cx="10119360" cy="33395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4000" lnSpcReduction="20000"/>
          </a:bodyPr>
          <a:lstStyle/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5800" spc="-1" dirty="0" smtClean="0">
                <a:solidFill>
                  <a:schemeClr val="bg2">
                    <a:lumMod val="50000"/>
                  </a:schemeClr>
                </a:solidFill>
                <a:latin typeface="Arial"/>
              </a:rPr>
              <a:t>Vízszennyezés a levegőn keresztül?</a:t>
            </a: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4800" spc="-1" dirty="0" smtClean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endParaRPr lang="en-US" sz="3200" spc="-1" dirty="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64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	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Shape 2"/>
          <p:cNvSpPr txBox="1"/>
          <p:nvPr/>
        </p:nvSpPr>
        <p:spPr>
          <a:xfrm>
            <a:off x="7692774" y="2469026"/>
            <a:ext cx="4125432" cy="64527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spcBef>
                <a:spcPts val="561"/>
              </a:spcBef>
              <a:tabLst>
                <a:tab pos="0" algn="l"/>
              </a:tabLst>
            </a:pP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Az emberi </a:t>
            </a:r>
            <a:r>
              <a:rPr lang="hu-HU" sz="3200" spc="-1" dirty="0">
                <a:solidFill>
                  <a:srgbClr val="000000"/>
                </a:solidFill>
                <a:latin typeface="Arial"/>
              </a:rPr>
              <a:t>tevékenységgel </a:t>
            </a: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szorosan összefüggő környezetszennyezés </a:t>
            </a:r>
            <a:r>
              <a:rPr lang="hu-HU" sz="3200" spc="-1" dirty="0">
                <a:solidFill>
                  <a:srgbClr val="000000"/>
                </a:solidFill>
                <a:latin typeface="Arial"/>
              </a:rPr>
              <a:t>amely globálisan teszi tönkre a vízkészleteket</a:t>
            </a:r>
            <a:r>
              <a:rPr lang="hu-HU" sz="3200" spc="-1" dirty="0" smtClean="0">
                <a:solidFill>
                  <a:srgbClr val="000000"/>
                </a:solidFill>
                <a:latin typeface="Arial"/>
              </a:rPr>
              <a:t>!</a:t>
            </a:r>
            <a:endParaRPr lang="en-US" sz="3200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2"/>
          <p:cNvPicPr/>
          <p:nvPr/>
        </p:nvPicPr>
        <p:blipFill>
          <a:blip r:embed="rId3"/>
          <a:stretch/>
        </p:blipFill>
        <p:spPr>
          <a:xfrm>
            <a:off x="1063256" y="2192579"/>
            <a:ext cx="6170664" cy="422948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535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2"/>
          <p:cNvSpPr txBox="1"/>
          <p:nvPr/>
        </p:nvSpPr>
        <p:spPr>
          <a:xfrm>
            <a:off x="901380" y="524320"/>
            <a:ext cx="8229240" cy="54723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20000"/>
          </a:bodyPr>
          <a:lstStyle/>
          <a:p>
            <a:pPr>
              <a:spcBef>
                <a:spcPts val="561"/>
              </a:spcBef>
              <a:tabLst>
                <a:tab pos="0" algn="l"/>
              </a:tabLst>
            </a:pPr>
            <a:endParaRPr lang="en-US" sz="3200" spc="-1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561"/>
              </a:spcBef>
              <a:tabLst>
                <a:tab pos="0" algn="l"/>
              </a:tabLst>
            </a:pPr>
            <a:r>
              <a:rPr lang="hu-HU" sz="4800" spc="-1" dirty="0" smtClean="0">
                <a:solidFill>
                  <a:schemeClr val="bg2">
                    <a:lumMod val="50000"/>
                  </a:schemeClr>
                </a:solidFill>
                <a:latin typeface="Arial"/>
              </a:rPr>
              <a:t>A leggyakoribb légköri  szennyezőanyagok:</a:t>
            </a:r>
            <a:endParaRPr lang="en-US" sz="4800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endParaRPr lang="hu-HU" sz="2800" spc="-1" dirty="0" smtClean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 smtClean="0">
                <a:solidFill>
                  <a:srgbClr val="000000"/>
                </a:solidFill>
                <a:latin typeface="Arial"/>
              </a:rPr>
              <a:t>Metán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>
                <a:solidFill>
                  <a:srgbClr val="000000"/>
                </a:solidFill>
                <a:latin typeface="Arial"/>
              </a:rPr>
              <a:t>Szén-dioxid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>
                <a:solidFill>
                  <a:srgbClr val="000000"/>
                </a:solidFill>
                <a:latin typeface="Arial"/>
              </a:rPr>
              <a:t>Kén-dioxid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>
                <a:solidFill>
                  <a:srgbClr val="000000"/>
                </a:solidFill>
                <a:latin typeface="Arial"/>
              </a:rPr>
              <a:t>Nitrogén-oxidok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>
                <a:solidFill>
                  <a:srgbClr val="000000"/>
                </a:solidFill>
                <a:latin typeface="Arial"/>
              </a:rPr>
              <a:t>Ózon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>
                <a:solidFill>
                  <a:srgbClr val="000000"/>
                </a:solidFill>
                <a:latin typeface="Arial"/>
              </a:rPr>
              <a:t>Ammónia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  <a:p>
            <a:pPr marL="343080" indent="-342720">
              <a:spcBef>
                <a:spcPts val="56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hu-HU" sz="3500" spc="-1" dirty="0">
                <a:solidFill>
                  <a:srgbClr val="000000"/>
                </a:solidFill>
                <a:latin typeface="Arial"/>
              </a:rPr>
              <a:t>Korom</a:t>
            </a:r>
            <a:r>
              <a:rPr lang="hu-HU" sz="3500" spc="-1" dirty="0" smtClean="0">
                <a:solidFill>
                  <a:srgbClr val="000000"/>
                </a:solidFill>
                <a:latin typeface="Arial"/>
              </a:rPr>
              <a:t>, ipari </a:t>
            </a:r>
            <a:r>
              <a:rPr lang="hu-HU" sz="3500" spc="-1" dirty="0">
                <a:solidFill>
                  <a:srgbClr val="000000"/>
                </a:solidFill>
                <a:latin typeface="Arial"/>
              </a:rPr>
              <a:t>és háztartási por</a:t>
            </a:r>
            <a:endParaRPr lang="en-US" sz="3500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8" name="Picture 2"/>
          <p:cNvPicPr/>
          <p:nvPr/>
        </p:nvPicPr>
        <p:blipFill>
          <a:blip r:embed="rId3"/>
          <a:stretch/>
        </p:blipFill>
        <p:spPr>
          <a:xfrm>
            <a:off x="7032000" y="1663920"/>
            <a:ext cx="3483000" cy="2317680"/>
          </a:xfrm>
          <a:prstGeom prst="rect">
            <a:avLst/>
          </a:prstGeom>
          <a:ln>
            <a:noFill/>
          </a:ln>
        </p:spPr>
      </p:pic>
      <p:pic>
        <p:nvPicPr>
          <p:cNvPr id="239" name="Picture 3"/>
          <p:cNvPicPr/>
          <p:nvPr/>
        </p:nvPicPr>
        <p:blipFill>
          <a:blip r:embed="rId4"/>
          <a:stretch/>
        </p:blipFill>
        <p:spPr>
          <a:xfrm>
            <a:off x="5016000" y="2822760"/>
            <a:ext cx="3013920" cy="1730880"/>
          </a:xfrm>
          <a:prstGeom prst="rect">
            <a:avLst/>
          </a:prstGeom>
          <a:ln>
            <a:noFill/>
          </a:ln>
        </p:spPr>
      </p:pic>
      <p:pic>
        <p:nvPicPr>
          <p:cNvPr id="240" name="Picture 4"/>
          <p:cNvPicPr/>
          <p:nvPr/>
        </p:nvPicPr>
        <p:blipFill>
          <a:blip r:embed="rId5"/>
          <a:stretch/>
        </p:blipFill>
        <p:spPr>
          <a:xfrm>
            <a:off x="7032000" y="4269960"/>
            <a:ext cx="3484800" cy="2318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eppecske">
  <a:themeElements>
    <a:clrScheme name="Cseppecske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Cseppecsk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seppecsk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</TotalTime>
  <Words>751</Words>
  <Application>Microsoft Office PowerPoint</Application>
  <PresentationFormat>Szélesvásznú</PresentationFormat>
  <Paragraphs>154</Paragraphs>
  <Slides>17</Slides>
  <Notes>16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4" baseType="lpstr">
      <vt:lpstr>Arial Unicode MS</vt:lpstr>
      <vt:lpstr>Arial</vt:lpstr>
      <vt:lpstr>Calibri</vt:lpstr>
      <vt:lpstr>DejaVu Sans</vt:lpstr>
      <vt:lpstr>Times New Roman</vt:lpstr>
      <vt:lpstr>Tw Cen MT</vt:lpstr>
      <vt:lpstr>Cseppecske</vt:lpstr>
      <vt:lpstr>PowerPoint bemutató</vt:lpstr>
      <vt:lpstr>Földünk felszínének hány százalékát alkotja víz?</vt:lpstr>
      <vt:lpstr>PowerPoint bemutató</vt:lpstr>
      <vt:lpstr>PowerPoint bemutató</vt:lpstr>
      <vt:lpstr>Közvetlen vízfelhasználás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Köszönöm a figyelmet!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subject/>
  <dc:creator>Ádám Novák</dc:creator>
  <dc:description/>
  <cp:lastModifiedBy>Vilmos</cp:lastModifiedBy>
  <cp:revision>78</cp:revision>
  <dcterms:created xsi:type="dcterms:W3CDTF">2014-03-03T11:13:53Z</dcterms:created>
  <dcterms:modified xsi:type="dcterms:W3CDTF">2024-03-18T10:56:49Z</dcterms:modified>
  <dc:language>hu-HU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novak.adam@gmail.com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Diavetítés a képernyőre (4:3 oldalarány)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22</vt:i4>
  </property>
</Properties>
</file>