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15"/>
  </p:notesMasterIdLst>
  <p:sldIdLst>
    <p:sldId id="256" r:id="rId2"/>
    <p:sldId id="258" r:id="rId3"/>
    <p:sldId id="257" r:id="rId4"/>
    <p:sldId id="259" r:id="rId5"/>
    <p:sldId id="260" r:id="rId6"/>
    <p:sldId id="266" r:id="rId7"/>
    <p:sldId id="267" r:id="rId8"/>
    <p:sldId id="261" r:id="rId9"/>
    <p:sldId id="263" r:id="rId10"/>
    <p:sldId id="264" r:id="rId11"/>
    <p:sldId id="262" r:id="rId12"/>
    <p:sldId id="265" r:id="rId13"/>
    <p:sldId id="268" r:id="rId14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ilmos" initials="V" lastIdx="1" clrIdx="0">
    <p:extLst>
      <p:ext uri="{19B8F6BF-5375-455C-9EA6-DF929625EA0E}">
        <p15:presenceInfo xmlns:p15="http://schemas.microsoft.com/office/powerpoint/2012/main" userId="Vilmo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7" autoAdjust="0"/>
    <p:restoredTop sz="53501" autoAdjust="0"/>
  </p:normalViewPr>
  <p:slideViewPr>
    <p:cSldViewPr snapToGrid="0">
      <p:cViewPr varScale="1">
        <p:scale>
          <a:sx n="40" d="100"/>
          <a:sy n="40" d="100"/>
        </p:scale>
        <p:origin x="1776" y="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D6D472-2D9B-4024-9BAC-86F729E4EEDD}" type="datetimeFigureOut">
              <a:rPr lang="hu-HU" smtClean="0"/>
              <a:t>2024. 03. 18.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74E35E-FFEA-4606-A88A-78365809B9A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301729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4E35E-FFEA-4606-A88A-78365809B9AC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649782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dirty="0" smtClean="0"/>
              <a:t>A szennyvíz</a:t>
            </a:r>
            <a:r>
              <a:rPr lang="hu-HU" baseline="0" dirty="0" smtClean="0"/>
              <a:t> a lefolyón keresztül a csatornahálózatba jut, onnan pedig a szennyvíztisztítóba.</a:t>
            </a:r>
          </a:p>
          <a:p>
            <a:pPr marL="0" indent="0">
              <a:buNone/>
            </a:pPr>
            <a:endParaRPr lang="hu-HU" baseline="0" dirty="0" smtClean="0"/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hu-HU" sz="1200" dirty="0" smtClean="0">
                <a:solidFill>
                  <a:schemeClr val="bg2">
                    <a:lumMod val="50000"/>
                  </a:schemeClr>
                </a:solidFill>
                <a:latin typeface="Bahnschrift" panose="020B0502040204020203" pitchFamily="34" charset="0"/>
              </a:rPr>
              <a:t>A tisztító telepre érkező szennyvízből eltávolítjuk a gondatlanságból belekerült hulladékot (rongyot, nedves törlőt , műanyag szemétet- ezeknek  a hulladékoknak a szemetesben a helye!) 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hu-HU" sz="1200" dirty="0" smtClean="0">
                <a:solidFill>
                  <a:schemeClr val="bg2">
                    <a:lumMod val="50000"/>
                  </a:schemeClr>
                </a:solidFill>
                <a:latin typeface="Bahnschrift" panose="020B0502040204020203" pitchFamily="34" charset="0"/>
              </a:rPr>
              <a:t>A homokfogóban kiülepítik a csatornába került homokot, valamint zsírfogókkal leválasztják a felszínre úszó zsírt.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hu-HU" sz="1200" dirty="0" smtClean="0">
                <a:solidFill>
                  <a:schemeClr val="bg2">
                    <a:lumMod val="50000"/>
                  </a:schemeClr>
                </a:solidFill>
                <a:latin typeface="Bahnschrift" panose="020B0502040204020203" pitchFamily="34" charset="0"/>
              </a:rPr>
              <a:t>A biológiai medencében baktériumok falják fel a szennyező anyagokat. Ezek az apró élőlények a természetes vizekben is előfordulnak, de itt sokkal nagyobb mennyiségben.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hu-HU" sz="1200" dirty="0" smtClean="0">
                <a:solidFill>
                  <a:schemeClr val="bg2">
                    <a:lumMod val="50000"/>
                  </a:schemeClr>
                </a:solidFill>
                <a:latin typeface="Bahnschrift" panose="020B0502040204020203" pitchFamily="34" charset="0"/>
              </a:rPr>
              <a:t>A baktériumok a szennyvízben rendelkezésre álló nagy tápanyag mennyiség és kedvező környezetnek köszönhetően túlszaporodnak, egy részüket iszapként el kell távolítani.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u-HU" sz="1200" dirty="0" smtClean="0">
              <a:solidFill>
                <a:schemeClr val="bg2">
                  <a:lumMod val="50000"/>
                </a:schemeClr>
              </a:solidFill>
              <a:latin typeface="Bahnschrift" panose="020B0502040204020203" pitchFamily="34" charset="0"/>
            </a:endParaRPr>
          </a:p>
          <a:p>
            <a:pPr marL="228600" indent="-228600">
              <a:buAutoNum type="arabicPeriod"/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4E35E-FFEA-4606-A88A-78365809B9AC}" type="slidenum">
              <a:rPr lang="hu-HU" smtClean="0"/>
              <a:t>10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6209400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smtClean="0"/>
              <a:t>Vannak országok, ahol maximum egy lavórnyi</a:t>
            </a:r>
            <a:r>
              <a:rPr lang="hu-HU" baseline="0" dirty="0" smtClean="0"/>
              <a:t> víz, vagy még annyi sem jut egy főre.</a:t>
            </a:r>
          </a:p>
          <a:p>
            <a:r>
              <a:rPr lang="hu-HU" baseline="0" dirty="0" smtClean="0"/>
              <a:t>El tudnánk képzelni egy teljes napunkat mindösszesen ennyi vízzel, hogyan oldanád meg?</a:t>
            </a:r>
          </a:p>
          <a:p>
            <a:r>
              <a:rPr lang="hu-HU" baseline="0" dirty="0" smtClean="0"/>
              <a:t>Gyerekek és anyukák is van, hogy hosszú utat tesznek meg minden nap, hogy vízhez jussanak.</a:t>
            </a:r>
          </a:p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4E35E-FFEA-4606-A88A-78365809B9AC}" type="slidenum">
              <a:rPr lang="hu-HU" smtClean="0"/>
              <a:t>11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258490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u-HU" sz="1200" dirty="0" smtClean="0">
                <a:solidFill>
                  <a:schemeClr val="bg2">
                    <a:lumMod val="50000"/>
                  </a:schemeClr>
                </a:solidFill>
                <a:latin typeface="Bahnschrift" panose="020B0502040204020203" pitchFamily="34" charset="0"/>
              </a:rPr>
              <a:t>Ha marad</a:t>
            </a:r>
            <a:r>
              <a:rPr lang="hu-HU" sz="1200" baseline="0" dirty="0" smtClean="0">
                <a:solidFill>
                  <a:schemeClr val="bg2">
                    <a:lumMod val="50000"/>
                  </a:schemeClr>
                </a:solidFill>
                <a:latin typeface="Bahnschrift" panose="020B0502040204020203" pitchFamily="34" charset="0"/>
              </a:rPr>
              <a:t> idő, az óra végén tekintsük meg a víztakarékosságról szóló videót!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u-HU" sz="1200" dirty="0" smtClean="0">
                <a:solidFill>
                  <a:schemeClr val="bg2">
                    <a:lumMod val="50000"/>
                  </a:schemeClr>
                </a:solidFill>
                <a:latin typeface="Bahnschrift" panose="020B0502040204020203" pitchFamily="34" charset="0"/>
              </a:rPr>
              <a:t>https://www.youtube.com/watch?v=VOBGmiOXAiw&amp;t=12s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u-HU" sz="1200" dirty="0" smtClean="0">
                <a:solidFill>
                  <a:schemeClr val="bg2">
                    <a:lumMod val="50000"/>
                  </a:schemeClr>
                </a:solidFill>
                <a:latin typeface="Bahnschrift" panose="020B0502040204020203" pitchFamily="34" charset="0"/>
              </a:rPr>
              <a:t>https://www.youtube.com/watch?v=Q7SBkVEWrmw&amp;t=25s</a:t>
            </a:r>
          </a:p>
          <a:p>
            <a:pPr marL="228600" indent="-228600">
              <a:buAutoNum type="arabicPeriod"/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4E35E-FFEA-4606-A88A-78365809B9AC}" type="slidenum">
              <a:rPr lang="hu-HU" smtClean="0"/>
              <a:t>12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683589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4E35E-FFEA-4606-A88A-78365809B9AC}" type="slidenum">
              <a:rPr lang="hu-HU" smtClean="0"/>
              <a:t>13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745116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smtClean="0"/>
              <a:t>Bevezetésként játsszunk</a:t>
            </a:r>
            <a:r>
              <a:rPr lang="hu-HU" baseline="0" dirty="0" smtClean="0"/>
              <a:t> egy rövid ráhangoló játékot.</a:t>
            </a:r>
          </a:p>
          <a:p>
            <a:r>
              <a:rPr lang="hu-HU" baseline="0" dirty="0" smtClean="0"/>
              <a:t>Leírás: 1. feladat</a:t>
            </a:r>
          </a:p>
          <a:p>
            <a:r>
              <a:rPr lang="hu-HU" dirty="0" smtClean="0"/>
              <a:t>Életünk számos</a:t>
            </a:r>
            <a:r>
              <a:rPr lang="hu-HU" baseline="0" dirty="0" smtClean="0"/>
              <a:t> területén és hétköznapjaink során nagyon fontos szerepet játszik a víz.</a:t>
            </a:r>
          </a:p>
          <a:p>
            <a:r>
              <a:rPr lang="hu-HU" baseline="0" dirty="0" smtClean="0"/>
              <a:t>De vajon korlátlan mennyiségben rendelkezésünkre áll?</a:t>
            </a: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4E35E-FFEA-4606-A88A-78365809B9AC}" type="slidenum">
              <a:rPr lang="hu-HU" smtClean="0"/>
              <a:t>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646385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hu-HU" dirty="0" smtClean="0"/>
              <a:t>A Földünk felszínének </a:t>
            </a:r>
            <a:r>
              <a:rPr lang="hu-HU" dirty="0" err="1" smtClean="0"/>
              <a:t>kb</a:t>
            </a:r>
            <a:r>
              <a:rPr lang="hu-HU" dirty="0" smtClean="0"/>
              <a:t> 2/3-át (71%) víz borítja.</a:t>
            </a:r>
            <a:r>
              <a:rPr lang="hu-HU" baseline="0" dirty="0" smtClean="0"/>
              <a:t> Ezért is nevezzük kék bolygónak, mert az űrből fotózva ez a nagy vízmennyiség kéknek látszik.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hu-HU" baseline="0" dirty="0" smtClean="0"/>
              <a:t>De akkor miért is beszélhetünk a Földön vízhiányról? - Amikor vízhiányt említünk, akkor alapvetően az ivóvízhiányról beszélünk.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hu-HU" baseline="0" dirty="0" smtClean="0"/>
              <a:t>A vízkészlet 97%-a a tengerekben óceánokban található, amelyek vize sós.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hu-HU" baseline="0" dirty="0" smtClean="0"/>
              <a:t>Ha egy l-es palackot veszünk és azzal szemléltetnénk egy apró Földbolygó vízkészletét, akkor annak szinte teljes egésze sós víz lenne, és mindösszesen </a:t>
            </a:r>
            <a:r>
              <a:rPr lang="hu-HU" baseline="0" dirty="0" err="1" smtClean="0"/>
              <a:t>max</a:t>
            </a:r>
            <a:r>
              <a:rPr lang="hu-HU" baseline="0" dirty="0" smtClean="0"/>
              <a:t>. 2-3 csepp ami édesvíz.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u-HU" baseline="0" dirty="0" smtClean="0"/>
          </a:p>
          <a:p>
            <a:endParaRPr lang="hu-HU" baseline="0" dirty="0" smtClean="0"/>
          </a:p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4E35E-FFEA-4606-A88A-78365809B9AC}" type="slidenum">
              <a:rPr lang="hu-HU" smtClean="0"/>
              <a:t>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858730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smtClean="0"/>
              <a:t>A víz az egyetlen olyan elem a földön, amely természetes körülmények között megtalálható mind a 3 halmazállapotában.</a:t>
            </a:r>
          </a:p>
          <a:p>
            <a:r>
              <a:rPr lang="hu-HU" dirty="0" smtClean="0"/>
              <a:t>Milyen halmazállapotokban látható a víz a fotókon?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hu-HU" dirty="0" smtClean="0"/>
              <a:t>Jég-szilárd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hu-HU" dirty="0" smtClean="0"/>
              <a:t>Víz-folyékony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hu-HU" dirty="0" smtClean="0"/>
              <a:t>Pára-légnemű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u-HU" dirty="0" smtClean="0"/>
              <a:t>A víz halmazállapotainak változása tartja mozgásban a víz körforgását.</a:t>
            </a:r>
          </a:p>
          <a:p>
            <a:endParaRPr lang="hu-HU" dirty="0" smtClean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4E35E-FFEA-4606-A88A-78365809B9AC}" type="slidenum">
              <a:rPr lang="hu-HU" smtClean="0"/>
              <a:t>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0030187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hu-HU" sz="9600" dirty="0" smtClean="0"/>
              <a:t>Mesehallgatás.</a:t>
            </a:r>
            <a:r>
              <a:rPr lang="hu-HU" sz="9600" baseline="0" dirty="0" smtClean="0"/>
              <a:t> Olvassuk fel a 2. Feladatban található </a:t>
            </a:r>
            <a:r>
              <a:rPr lang="hu-HU" sz="9600" baseline="0" dirty="0" err="1" smtClean="0"/>
              <a:t>Csilcsepp</a:t>
            </a:r>
            <a:r>
              <a:rPr lang="hu-HU" sz="9600" baseline="0" dirty="0" smtClean="0"/>
              <a:t> című mesét!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hu-HU" sz="9600" dirty="0" smtClean="0"/>
              <a:t>A mese után a gyerekek</a:t>
            </a:r>
            <a:r>
              <a:rPr lang="hu-HU" sz="9600" baseline="0" dirty="0" smtClean="0"/>
              <a:t> meséljék el a víz körforgását: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hu-HU" sz="960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hu-HU" sz="9600" dirty="0" smtClean="0"/>
              <a:t>A nap sugarai felmelegítik a Földet, a melegben elindul a párolgás.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u-HU" sz="9600" dirty="0" smtClean="0"/>
              <a:t>Vízből pára lesz, folyékonyból légneművé válik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u-HU" sz="9600" dirty="0" smtClean="0"/>
              <a:t>A felszálló pára felhővé alakul. A felhőben felemelkedik.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u-HU" sz="9600" dirty="0" smtClean="0"/>
              <a:t>Fent a</a:t>
            </a:r>
            <a:r>
              <a:rPr lang="hu-HU" sz="9600" baseline="0" dirty="0" smtClean="0"/>
              <a:t> </a:t>
            </a:r>
            <a:r>
              <a:rPr lang="hu-HU" sz="9600" dirty="0" smtClean="0"/>
              <a:t>pára lehűl, a lehűlés után újra vízzé alakul és csapadék formájában lehull!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u-HU" sz="9600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hu-HU" sz="9600" dirty="0" smtClean="0"/>
              <a:t>Hova</a:t>
            </a:r>
            <a:r>
              <a:rPr lang="hu-HU" sz="9600" baseline="0" dirty="0" smtClean="0"/>
              <a:t> hullhat egy esőcsepp, milyen utat járhat be?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hu-HU" dirty="0" smtClean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4E35E-FFEA-4606-A88A-78365809B9AC}" type="slidenum">
              <a:rPr lang="hu-HU" smtClean="0"/>
              <a:t>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5098052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hu-HU" sz="9600" baseline="0" dirty="0" smtClean="0"/>
              <a:t>A víz útja során, megfordul a földön folyókban, tavakban, levegőben egyaránt. Hol milyen szennyeződések érhetik?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u-HU" sz="9600" baseline="0" dirty="0" smtClean="0"/>
              <a:t>Nézzétek meg alaposan a következő képeket.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u-HU" sz="9600" baseline="0" dirty="0" smtClean="0"/>
              <a:t>Ha további ötletetek van, azt is megoszthatjátok!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u-HU" sz="9600" baseline="0" dirty="0" smtClean="0"/>
              <a:t>3. feladat: leírás a mellékletben</a:t>
            </a:r>
            <a:endParaRPr lang="hu-HU" sz="960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hu-HU" dirty="0" smtClean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4E35E-FFEA-4606-A88A-78365809B9AC}" type="slidenum">
              <a:rPr lang="hu-HU" smtClean="0"/>
              <a:t>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987697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hu-HU" sz="9600" baseline="0" dirty="0" smtClean="0"/>
              <a:t>3. feladat:</a:t>
            </a:r>
            <a:endParaRPr lang="hu-HU" sz="960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hu-HU" dirty="0" smtClean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4E35E-FFEA-4606-A88A-78365809B9AC}" type="slidenum">
              <a:rPr lang="hu-HU" smtClean="0"/>
              <a:t>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369782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smtClean="0"/>
              <a:t>Magyarországon a csapból folyik, az egészséges, tiszta ivóvíz, de ez</a:t>
            </a:r>
            <a:r>
              <a:rPr lang="hu-HU" baseline="0" dirty="0" smtClean="0"/>
              <a:t> azt jelenti, hogy bármennyit korlátlanul használhatunk belőle?</a:t>
            </a:r>
          </a:p>
          <a:p>
            <a:r>
              <a:rPr lang="hu-HU" dirty="0" smtClean="0"/>
              <a:t>Szerencsés helyzetben vagyunk mert Magyarország még mindig rendelkezik</a:t>
            </a:r>
            <a:r>
              <a:rPr lang="hu-HU" baseline="0" dirty="0" smtClean="0"/>
              <a:t> jelentős felszín alatti vízkészlettel, ez azonban nem jelenti, azt, hogy felelőtlenül bánhatunk vele.</a:t>
            </a:r>
          </a:p>
          <a:p>
            <a:r>
              <a:rPr lang="hu-HU" baseline="0" dirty="0" smtClean="0"/>
              <a:t>Vízhasználtunkat ugyan úgy mérsékelnünk kell, és odafigyelni arra, hogy minél kevesebb szennyező anyagot juttassunk készleteinkbe.</a:t>
            </a: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4E35E-FFEA-4606-A88A-78365809B9AC}" type="slidenum">
              <a:rPr lang="hu-HU" smtClean="0"/>
              <a:t>8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822419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smtClean="0"/>
              <a:t>Vizet használunk a mindennapjaink során, mosakodásra, fogmosásra, </a:t>
            </a:r>
            <a:r>
              <a:rPr lang="hu-HU" dirty="0" err="1" smtClean="0"/>
              <a:t>wc</a:t>
            </a:r>
            <a:r>
              <a:rPr lang="hu-HU" baseline="0" dirty="0" smtClean="0"/>
              <a:t> öblítésre, mosogatásra stb.</a:t>
            </a:r>
          </a:p>
          <a:p>
            <a:r>
              <a:rPr lang="hu-HU" baseline="0" dirty="0" smtClean="0"/>
              <a:t>Ebből összesen 2-3 liter fogy ivásra, </a:t>
            </a:r>
            <a:r>
              <a:rPr lang="hu-HU" baseline="0" dirty="0" smtClean="0"/>
              <a:t>10-14 </a:t>
            </a:r>
            <a:r>
              <a:rPr lang="hu-HU" baseline="0" dirty="0" smtClean="0"/>
              <a:t>l </a:t>
            </a:r>
            <a:r>
              <a:rPr lang="hu-HU" baseline="0" dirty="0" err="1" smtClean="0"/>
              <a:t>wc</a:t>
            </a:r>
            <a:r>
              <a:rPr lang="hu-HU" baseline="0" dirty="0" smtClean="0"/>
              <a:t> öblítésre, </a:t>
            </a:r>
            <a:r>
              <a:rPr lang="hu-HU" baseline="0" dirty="0" smtClean="0"/>
              <a:t>3-5 l kézmosásra, 40-60 </a:t>
            </a:r>
            <a:r>
              <a:rPr lang="hu-HU" baseline="0" smtClean="0"/>
              <a:t>l zuhanyzásra</a:t>
            </a:r>
            <a:endParaRPr lang="hu-HU" baseline="0" dirty="0" smtClean="0"/>
          </a:p>
          <a:p>
            <a:r>
              <a:rPr lang="hu-HU" baseline="0" dirty="0" smtClean="0"/>
              <a:t>Ez összesen 1 főre kiszámítva Magyarországon 120 l, ami </a:t>
            </a:r>
            <a:r>
              <a:rPr lang="hu-HU" baseline="0" dirty="0" err="1" smtClean="0"/>
              <a:t>kb</a:t>
            </a:r>
            <a:r>
              <a:rPr lang="hu-HU" baseline="0" dirty="0" smtClean="0"/>
              <a:t> egy nagy fürdőkádnyi mennyiség.</a:t>
            </a:r>
          </a:p>
          <a:p>
            <a:r>
              <a:rPr lang="hu-HU" baseline="0" dirty="0" smtClean="0"/>
              <a:t>De hova jut a víz miután elhasználtuk?</a:t>
            </a: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4E35E-FFEA-4606-A88A-78365809B9AC}" type="slidenum">
              <a:rPr lang="hu-HU" smtClean="0"/>
              <a:t>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872528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 smtClean="0"/>
              <a:t>Alcím mintájának szerkesztése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56E57-F526-4F81-88C9-E911FD938A85}" type="datetimeFigureOut">
              <a:rPr lang="hu-HU" smtClean="0"/>
              <a:t>2024. 03. 18.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A492C-EE55-4780-8A1F-186ECA6B62B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872222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áma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u-HU" smtClean="0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56E57-F526-4F81-88C9-E911FD938A85}" type="datetimeFigureOut">
              <a:rPr lang="hu-HU" smtClean="0"/>
              <a:t>2024. 03. 18.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A492C-EE55-4780-8A1F-186ECA6B62B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35940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ím és képaláír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56E57-F526-4F81-88C9-E911FD938A85}" type="datetimeFigureOut">
              <a:rPr lang="hu-HU" smtClean="0"/>
              <a:t>2024. 03. 18.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A492C-EE55-4780-8A1F-186ECA6B62B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82015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dézet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56E57-F526-4F81-88C9-E911FD938A85}" type="datetimeFigureOut">
              <a:rPr lang="hu-HU" smtClean="0"/>
              <a:t>2024. 03. 18.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A492C-EE55-4780-8A1F-186ECA6B62B5}" type="slidenum">
              <a:rPr lang="hu-HU" smtClean="0"/>
              <a:t>‹#›</a:t>
            </a:fld>
            <a:endParaRPr lang="hu-H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982533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évkárty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56E57-F526-4F81-88C9-E911FD938A85}" type="datetimeFigureOut">
              <a:rPr lang="hu-HU" smtClean="0"/>
              <a:t>2024. 03. 18.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A492C-EE55-4780-8A1F-186ECA6B62B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90897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hasá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56E57-F526-4F81-88C9-E911FD938A85}" type="datetimeFigureOut">
              <a:rPr lang="hu-HU" smtClean="0"/>
              <a:t>2024. 03. 18.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A492C-EE55-4780-8A1F-186ECA6B62B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618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éphasá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 smtClean="0"/>
              <a:t>Kép beszúrásához kattintson az ikonra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 smtClean="0"/>
              <a:t>Kép beszúrásához kattintson az ikonra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 smtClean="0"/>
              <a:t>Kép beszúrásához kattintson az ikonra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56E57-F526-4F81-88C9-E911FD938A85}" type="datetimeFigureOut">
              <a:rPr lang="hu-HU" smtClean="0"/>
              <a:t>2024. 03. 18.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A492C-EE55-4780-8A1F-186ECA6B62B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429218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56E57-F526-4F81-88C9-E911FD938A85}" type="datetimeFigureOut">
              <a:rPr lang="hu-HU" smtClean="0"/>
              <a:t>2024. 03. 18.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A492C-EE55-4780-8A1F-186ECA6B62B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849171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56E57-F526-4F81-88C9-E911FD938A85}" type="datetimeFigureOut">
              <a:rPr lang="hu-HU" smtClean="0"/>
              <a:t>2024. 03. 18.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A492C-EE55-4780-8A1F-186ECA6B62B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07593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56E57-F526-4F81-88C9-E911FD938A85}" type="datetimeFigureOut">
              <a:rPr lang="hu-HU" smtClean="0"/>
              <a:t>2024. 03. 18.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A492C-EE55-4780-8A1F-186ECA6B62B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378471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56E57-F526-4F81-88C9-E911FD938A85}" type="datetimeFigureOut">
              <a:rPr lang="hu-HU" smtClean="0"/>
              <a:t>2024. 03. 18.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A492C-EE55-4780-8A1F-186ECA6B62B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62039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56E57-F526-4F81-88C9-E911FD938A85}" type="datetimeFigureOut">
              <a:rPr lang="hu-HU" smtClean="0"/>
              <a:t>2024. 03. 18.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A492C-EE55-4780-8A1F-186ECA6B62B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631327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56E57-F526-4F81-88C9-E911FD938A85}" type="datetimeFigureOut">
              <a:rPr lang="hu-HU" smtClean="0"/>
              <a:t>2024. 03. 18.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A492C-EE55-4780-8A1F-186ECA6B62B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075612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56E57-F526-4F81-88C9-E911FD938A85}" type="datetimeFigureOut">
              <a:rPr lang="hu-HU" smtClean="0"/>
              <a:t>2024. 03. 18.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A492C-EE55-4780-8A1F-186ECA6B62B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6739465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56E57-F526-4F81-88C9-E911FD938A85}" type="datetimeFigureOut">
              <a:rPr lang="hu-HU" smtClean="0"/>
              <a:t>2024. 03. 18.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A492C-EE55-4780-8A1F-186ECA6B62B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19869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56E57-F526-4F81-88C9-E911FD938A85}" type="datetimeFigureOut">
              <a:rPr lang="hu-HU" smtClean="0"/>
              <a:t>2024. 03. 18.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A492C-EE55-4780-8A1F-186ECA6B62B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29132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u-HU" smtClean="0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56E57-F526-4F81-88C9-E911FD938A85}" type="datetimeFigureOut">
              <a:rPr lang="hu-HU" smtClean="0"/>
              <a:t>2024. 03. 18.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A492C-EE55-4780-8A1F-186ECA6B62B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891114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94D56E57-F526-4F81-88C9-E911FD938A85}" type="datetimeFigureOut">
              <a:rPr lang="hu-HU" smtClean="0"/>
              <a:t>2024. 03. 18.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1C5A492C-EE55-4780-8A1F-186ECA6B62B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75259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  <p:sldLayoutId id="2147483828" r:id="rId12"/>
    <p:sldLayoutId id="2147483829" r:id="rId13"/>
    <p:sldLayoutId id="2147483830" r:id="rId14"/>
    <p:sldLayoutId id="2147483831" r:id="rId15"/>
    <p:sldLayoutId id="2147483832" r:id="rId16"/>
    <p:sldLayoutId id="2147483833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g"/><Relationship Id="rId5" Type="http://schemas.openxmlformats.org/officeDocument/2006/relationships/image" Target="../media/image31.jfif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1895391" y="1688387"/>
            <a:ext cx="8689976" cy="2509213"/>
          </a:xfrm>
        </p:spPr>
        <p:txBody>
          <a:bodyPr>
            <a:normAutofit fontScale="90000"/>
          </a:bodyPr>
          <a:lstStyle/>
          <a:p>
            <a:r>
              <a:rPr lang="hu-HU" sz="8800" cap="none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Közös kincsünk</a:t>
            </a:r>
            <a:r>
              <a:rPr lang="hu-HU" sz="8800" cap="none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hu-HU" sz="9600" cap="none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víz</a:t>
            </a:r>
            <a:endParaRPr lang="hu-HU" sz="9600" cap="none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7901" y="218399"/>
            <a:ext cx="2855741" cy="1202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50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92861" y="197951"/>
            <a:ext cx="10364451" cy="1596177"/>
          </a:xfrm>
        </p:spPr>
        <p:txBody>
          <a:bodyPr>
            <a:normAutofit/>
          </a:bodyPr>
          <a:lstStyle/>
          <a:p>
            <a:r>
              <a:rPr lang="hu-HU" sz="4400" cap="none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Az </a:t>
            </a:r>
            <a:r>
              <a:rPr lang="hu-HU" sz="4800" cap="none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szennyvíz</a:t>
            </a:r>
            <a:r>
              <a:rPr lang="hu-HU" sz="4400" cap="none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útja</a:t>
            </a:r>
            <a:endParaRPr lang="hu-HU" sz="4400" cap="none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Picture 2" descr="KÃ©ptalÃ¡lat a kÃ¶vetkezÅre: âszennyvÃ­ztisztÃ­tÃ³ rÃ¡cs szÅ±rÅâ">
            <a:extLst>
              <a:ext uri="{FF2B5EF4-FFF2-40B4-BE49-F238E27FC236}">
                <a16:creationId xmlns="" xmlns:a16="http://schemas.microsoft.com/office/drawing/2014/main" id="{7C32FE72-6D5A-4197-ABB4-57D8B33177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807" y="1143910"/>
            <a:ext cx="2162060" cy="2882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KÃ©ptalÃ¡lat a kÃ¶vetkezÅre: âszennyvÃ­ztisztÃ­tÃ³ homokfogÃ³â">
            <a:extLst>
              <a:ext uri="{FF2B5EF4-FFF2-40B4-BE49-F238E27FC236}">
                <a16:creationId xmlns="" xmlns:a16="http://schemas.microsoft.com/office/drawing/2014/main" id="{DA4BEC2E-2C0A-40A6-8E52-059AB99127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817" y="2082842"/>
            <a:ext cx="2162060" cy="2606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Kép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4031" y="2673722"/>
            <a:ext cx="2995862" cy="2892550"/>
          </a:xfrm>
          <a:prstGeom prst="rect">
            <a:avLst/>
          </a:prstGeom>
        </p:spPr>
      </p:pic>
      <p:pic>
        <p:nvPicPr>
          <p:cNvPr id="11" name="Picture 4" descr="KÃ©ptalÃ¡lat a kÃ¶vetkezÅre: âszennyvÃ­ztisztÃ­tÃ³ telep purecoâ">
            <a:extLst>
              <a:ext uri="{FF2B5EF4-FFF2-40B4-BE49-F238E27FC236}">
                <a16:creationId xmlns="" xmlns:a16="http://schemas.microsoft.com/office/drawing/2014/main" id="{B0A621B7-F84C-4BB4-AB22-10B8E1BE9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9047" y="2057435"/>
            <a:ext cx="3046536" cy="2130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Cím 1"/>
          <p:cNvSpPr txBox="1">
            <a:spLocks/>
          </p:cNvSpPr>
          <p:nvPr/>
        </p:nvSpPr>
        <p:spPr>
          <a:xfrm>
            <a:off x="2901700" y="4451259"/>
            <a:ext cx="2503793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hu-HU" sz="4400" cap="none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endParaRPr lang="hu-HU" sz="4400" cap="none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Cím 1"/>
          <p:cNvSpPr txBox="1">
            <a:spLocks/>
          </p:cNvSpPr>
          <p:nvPr/>
        </p:nvSpPr>
        <p:spPr>
          <a:xfrm>
            <a:off x="470807" y="3805570"/>
            <a:ext cx="2503793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hu-HU" sz="4400" cap="none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endParaRPr lang="hu-HU" sz="4400" cap="none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Cím 1"/>
          <p:cNvSpPr txBox="1">
            <a:spLocks/>
          </p:cNvSpPr>
          <p:nvPr/>
        </p:nvSpPr>
        <p:spPr>
          <a:xfrm>
            <a:off x="5975086" y="5261823"/>
            <a:ext cx="2503793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hu-HU" sz="4400" cap="none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15" name="Cím 1"/>
          <p:cNvSpPr txBox="1">
            <a:spLocks/>
          </p:cNvSpPr>
          <p:nvPr/>
        </p:nvSpPr>
        <p:spPr>
          <a:xfrm>
            <a:off x="9232239" y="4018647"/>
            <a:ext cx="2503793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hu-HU" sz="4400" cap="none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endParaRPr lang="hu-HU" sz="4400" cap="none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1257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580" y="650958"/>
            <a:ext cx="5871498" cy="4763253"/>
          </a:xfrm>
          <a:prstGeom prst="rect">
            <a:avLst/>
          </a:prstGeom>
        </p:spPr>
      </p:pic>
      <p:pic>
        <p:nvPicPr>
          <p:cNvPr id="6" name="Kép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679" y="2574758"/>
            <a:ext cx="6066287" cy="4042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14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92861" y="197951"/>
            <a:ext cx="10364451" cy="1596177"/>
          </a:xfrm>
        </p:spPr>
        <p:txBody>
          <a:bodyPr>
            <a:normAutofit/>
          </a:bodyPr>
          <a:lstStyle/>
          <a:p>
            <a:r>
              <a:rPr lang="hu-HU" sz="4400" cap="none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 tehetünk vizeink megóvásáért?</a:t>
            </a:r>
            <a:endParaRPr lang="hu-HU" sz="4400" cap="none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Cím 1"/>
          <p:cNvSpPr txBox="1">
            <a:spLocks/>
          </p:cNvSpPr>
          <p:nvPr/>
        </p:nvSpPr>
        <p:spPr>
          <a:xfrm>
            <a:off x="470807" y="3805570"/>
            <a:ext cx="2503793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endParaRPr lang="hu-HU" sz="4400" cap="none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Kép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819" y="1781664"/>
            <a:ext cx="3529804" cy="4736005"/>
          </a:xfrm>
          <a:prstGeom prst="rect">
            <a:avLst/>
          </a:prstGeom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8374" y="1794128"/>
            <a:ext cx="214312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Kép 16">
            <a:extLst>
              <a:ext uri="{FF2B5EF4-FFF2-40B4-BE49-F238E27FC236}">
                <a16:creationId xmlns="" xmlns:a16="http://schemas.microsoft.com/office/drawing/2014/main" id="{98CCB9D0-9686-4154-AE7F-F7B20F13D4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5623" y="4149666"/>
            <a:ext cx="3829811" cy="2093495"/>
          </a:xfrm>
          <a:prstGeom prst="rect">
            <a:avLst/>
          </a:prstGeom>
        </p:spPr>
      </p:pic>
      <p:pic>
        <p:nvPicPr>
          <p:cNvPr id="4" name="Kép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5946" y="2554286"/>
            <a:ext cx="3471977" cy="2306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403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1010654" y="2001207"/>
            <a:ext cx="10552988" cy="2509213"/>
          </a:xfrm>
        </p:spPr>
        <p:txBody>
          <a:bodyPr>
            <a:normAutofit/>
          </a:bodyPr>
          <a:lstStyle/>
          <a:p>
            <a:r>
              <a:rPr lang="hu-HU" sz="8800" cap="none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Arial Unicode MS" panose="020B0604020202020204" pitchFamily="34" charset="-128"/>
                <a:cs typeface="Calibri" panose="020F0502020204030204" pitchFamily="34" charset="0"/>
              </a:rPr>
              <a:t>Köszönöm a figyelmet!</a:t>
            </a:r>
            <a:endParaRPr lang="hu-HU" sz="9600" cap="none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7901" y="218399"/>
            <a:ext cx="2855741" cy="1202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790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913775" y="197951"/>
            <a:ext cx="10364451" cy="1596177"/>
          </a:xfrm>
        </p:spPr>
        <p:txBody>
          <a:bodyPr>
            <a:normAutofit/>
          </a:bodyPr>
          <a:lstStyle/>
          <a:p>
            <a:r>
              <a:rPr lang="hu-HU" sz="4400" cap="none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Neked mi jut </a:t>
            </a:r>
            <a:r>
              <a:rPr lang="hu-HU" sz="4800" cap="none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eszedbe</a:t>
            </a:r>
            <a:r>
              <a:rPr lang="hu-HU" sz="4400" cap="none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 vízről?</a:t>
            </a:r>
            <a:endParaRPr lang="hu-HU" sz="4400" cap="none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Tartalom helye 3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74" y="1776544"/>
            <a:ext cx="4405451" cy="2928937"/>
          </a:xfrm>
        </p:spPr>
      </p:pic>
      <p:pic>
        <p:nvPicPr>
          <p:cNvPr id="6" name="Kép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8671" y="1776544"/>
            <a:ext cx="4429555" cy="2934580"/>
          </a:xfrm>
          <a:prstGeom prst="rect">
            <a:avLst/>
          </a:prstGeom>
        </p:spPr>
      </p:pic>
      <p:pic>
        <p:nvPicPr>
          <p:cNvPr id="7" name="Kép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632" y="3342188"/>
            <a:ext cx="4368736" cy="2911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667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artalom helye 3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454" y="1512857"/>
            <a:ext cx="4492830" cy="4492830"/>
          </a:xfrm>
        </p:spPr>
      </p:pic>
      <p:sp>
        <p:nvSpPr>
          <p:cNvPr id="5" name="Cím 1"/>
          <p:cNvSpPr>
            <a:spLocks noGrp="1"/>
          </p:cNvSpPr>
          <p:nvPr>
            <p:ph type="title"/>
          </p:nvPr>
        </p:nvSpPr>
        <p:spPr>
          <a:xfrm>
            <a:off x="5210284" y="714769"/>
            <a:ext cx="6981715" cy="1596177"/>
          </a:xfrm>
        </p:spPr>
        <p:txBody>
          <a:bodyPr>
            <a:normAutofit fontScale="90000"/>
          </a:bodyPr>
          <a:lstStyle/>
          <a:p>
            <a:pPr algn="l"/>
            <a:r>
              <a:rPr lang="hu-HU" sz="4400" cap="none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Földünk felszínének vajon kevesebb vagy több mint a felét alkotja víz?</a:t>
            </a:r>
            <a:endParaRPr lang="hu-HU" sz="4400" cap="none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Kép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2930" y="2990686"/>
            <a:ext cx="6256422" cy="301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337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913775" y="197951"/>
            <a:ext cx="10364451" cy="1596177"/>
          </a:xfrm>
        </p:spPr>
        <p:txBody>
          <a:bodyPr>
            <a:normAutofit/>
          </a:bodyPr>
          <a:lstStyle/>
          <a:p>
            <a:r>
              <a:rPr lang="hu-HU" sz="4400" cap="none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Halmazállapotok</a:t>
            </a:r>
            <a:endParaRPr lang="hu-HU" sz="4400" cap="none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Kép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" y="3202429"/>
            <a:ext cx="4134036" cy="2754948"/>
          </a:xfrm>
          <a:prstGeom prst="rect">
            <a:avLst/>
          </a:prstGeom>
        </p:spPr>
      </p:pic>
      <p:pic>
        <p:nvPicPr>
          <p:cNvPr id="8" name="Kép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7965" y="3199543"/>
            <a:ext cx="4134035" cy="2754947"/>
          </a:xfrm>
          <a:prstGeom prst="rect">
            <a:avLst/>
          </a:prstGeom>
        </p:spPr>
      </p:pic>
      <p:pic>
        <p:nvPicPr>
          <p:cNvPr id="9" name="Kép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0291" y="3196659"/>
            <a:ext cx="4167119" cy="2760717"/>
          </a:xfrm>
          <a:prstGeom prst="rect">
            <a:avLst/>
          </a:prstGeom>
        </p:spPr>
      </p:pic>
      <p:sp>
        <p:nvSpPr>
          <p:cNvPr id="10" name="Cím 1"/>
          <p:cNvSpPr txBox="1">
            <a:spLocks/>
          </p:cNvSpPr>
          <p:nvPr/>
        </p:nvSpPr>
        <p:spPr>
          <a:xfrm>
            <a:off x="505328" y="1316348"/>
            <a:ext cx="1118936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hu-HU" cap="none" dirty="0" smtClean="0">
                <a:latin typeface="Calibri" panose="020F0502020204030204" pitchFamily="34" charset="0"/>
                <a:cs typeface="Calibri" panose="020F0502020204030204" pitchFamily="34" charset="0"/>
              </a:rPr>
              <a:t>Nagyon hidegben </a:t>
            </a:r>
            <a:r>
              <a:rPr lang="hu-HU" b="1" cap="none" dirty="0" smtClean="0">
                <a:latin typeface="Calibri" panose="020F0502020204030204" pitchFamily="34" charset="0"/>
                <a:cs typeface="Calibri" panose="020F0502020204030204" pitchFamily="34" charset="0"/>
              </a:rPr>
              <a:t>jég </a:t>
            </a:r>
            <a:r>
              <a:rPr lang="hu-HU" cap="none" dirty="0" smtClean="0">
                <a:latin typeface="Calibri" panose="020F0502020204030204" pitchFamily="34" charset="0"/>
                <a:cs typeface="Calibri" panose="020F0502020204030204" pitchFamily="34" charset="0"/>
              </a:rPr>
              <a:t>leszek, nagy melegben </a:t>
            </a:r>
            <a:r>
              <a:rPr lang="hu-HU" b="1" cap="none" dirty="0" smtClean="0">
                <a:latin typeface="Calibri" panose="020F0502020204030204" pitchFamily="34" charset="0"/>
                <a:cs typeface="Calibri" panose="020F0502020204030204" pitchFamily="34" charset="0"/>
              </a:rPr>
              <a:t>pára</a:t>
            </a:r>
            <a:r>
              <a:rPr lang="hu-HU" cap="none" dirty="0" smtClean="0">
                <a:latin typeface="Calibri" panose="020F0502020204030204" pitchFamily="34" charset="0"/>
                <a:cs typeface="Calibri" panose="020F0502020204030204" pitchFamily="34" charset="0"/>
              </a:rPr>
              <a:t>. Szárazságban rálocsolnak fűre meg a fára.</a:t>
            </a:r>
            <a:endParaRPr lang="hu-HU" cap="none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7330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913774" y="7937"/>
            <a:ext cx="10364451" cy="1596177"/>
          </a:xfrm>
        </p:spPr>
        <p:txBody>
          <a:bodyPr>
            <a:normAutofit/>
          </a:bodyPr>
          <a:lstStyle/>
          <a:p>
            <a:r>
              <a:rPr lang="hu-HU" sz="4400" cap="none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víz körforgása</a:t>
            </a:r>
            <a:endParaRPr lang="hu-HU" sz="4400" cap="none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AutoShape 2" descr="Képtalálat a következőre: „víz körforgás gyerkeknek”"/>
          <p:cNvSpPr>
            <a:spLocks noChangeAspect="1" noChangeArrowheads="1"/>
          </p:cNvSpPr>
          <p:nvPr/>
        </p:nvSpPr>
        <p:spPr bwMode="auto">
          <a:xfrm>
            <a:off x="21272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4" name="AutoShape 4" descr="Képtalálat a következőre: „víz körforgás gyerkeknek”"/>
          <p:cNvSpPr>
            <a:spLocks noChangeAspect="1" noChangeArrowheads="1"/>
          </p:cNvSpPr>
          <p:nvPr/>
        </p:nvSpPr>
        <p:spPr bwMode="auto">
          <a:xfrm>
            <a:off x="365124" y="7937"/>
            <a:ext cx="6829759" cy="6829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pic>
        <p:nvPicPr>
          <p:cNvPr id="6" name="Kép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8023" y="1473138"/>
            <a:ext cx="8955954" cy="5120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994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Képtalálat a következőre: „víz körforgás gyerkeknek”"/>
          <p:cNvSpPr>
            <a:spLocks noChangeAspect="1" noChangeArrowheads="1"/>
          </p:cNvSpPr>
          <p:nvPr/>
        </p:nvSpPr>
        <p:spPr bwMode="auto">
          <a:xfrm>
            <a:off x="21272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4" name="AutoShape 4" descr="Képtalálat a következőre: „víz körforgás gyerkeknek”"/>
          <p:cNvSpPr>
            <a:spLocks noChangeAspect="1" noChangeArrowheads="1"/>
          </p:cNvSpPr>
          <p:nvPr/>
        </p:nvSpPr>
        <p:spPr bwMode="auto">
          <a:xfrm>
            <a:off x="365124" y="7937"/>
            <a:ext cx="6829759" cy="6829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pic>
        <p:nvPicPr>
          <p:cNvPr id="7" name="Kép 6" descr="ship-2411735_192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4" y="1425273"/>
            <a:ext cx="5321800" cy="415498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Kép 8" descr="power-plant-67538_192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7979" y="1425273"/>
            <a:ext cx="5775156" cy="415498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63806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Képtalálat a következőre: „víz körforgás gyerkeknek”"/>
          <p:cNvSpPr>
            <a:spLocks noChangeAspect="1" noChangeArrowheads="1"/>
          </p:cNvSpPr>
          <p:nvPr/>
        </p:nvSpPr>
        <p:spPr bwMode="auto">
          <a:xfrm>
            <a:off x="21272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4" name="AutoShape 4" descr="Képtalálat a következőre: „víz körforgás gyerkeknek”"/>
          <p:cNvSpPr>
            <a:spLocks noChangeAspect="1" noChangeArrowheads="1"/>
          </p:cNvSpPr>
          <p:nvPr/>
        </p:nvSpPr>
        <p:spPr bwMode="auto">
          <a:xfrm>
            <a:off x="365124" y="7937"/>
            <a:ext cx="6829759" cy="6829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pic>
        <p:nvPicPr>
          <p:cNvPr id="8" name="Kép 7" descr="garbage-2369821_192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9253" y="1214951"/>
            <a:ext cx="6506999" cy="48629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Kép 10" descr="pipes-5247561_192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491" y="1214951"/>
            <a:ext cx="3364624" cy="48629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25579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913177" y="390456"/>
            <a:ext cx="10364451" cy="1596177"/>
          </a:xfrm>
        </p:spPr>
        <p:txBody>
          <a:bodyPr>
            <a:normAutofit/>
          </a:bodyPr>
          <a:lstStyle/>
          <a:p>
            <a:r>
              <a:rPr lang="hu-HU" sz="4400" cap="none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Mindenki számára elérhető az egészséges ivóvíz?</a:t>
            </a:r>
            <a:endParaRPr lang="hu-HU" sz="4400" cap="none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Kép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601" y="2283818"/>
            <a:ext cx="5514486" cy="3695185"/>
          </a:xfrm>
          <a:prstGeom prst="rect">
            <a:avLst/>
          </a:prstGeom>
        </p:spPr>
      </p:pic>
      <p:pic>
        <p:nvPicPr>
          <p:cNvPr id="9" name="Kép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780" y="2283818"/>
            <a:ext cx="5544943" cy="3695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012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913177" y="390456"/>
            <a:ext cx="10364451" cy="1596177"/>
          </a:xfrm>
        </p:spPr>
        <p:txBody>
          <a:bodyPr>
            <a:normAutofit/>
          </a:bodyPr>
          <a:lstStyle/>
          <a:p>
            <a:r>
              <a:rPr lang="hu-HU" sz="4400" cap="none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Vajon hány liter vizet használ a ember átlagosan 1 nap alatt Magyarországon</a:t>
            </a:r>
            <a:r>
              <a:rPr lang="hu-HU" sz="4400" cap="none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3" name="Kép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143" y="2054229"/>
            <a:ext cx="3076776" cy="4644190"/>
          </a:xfrm>
          <a:prstGeom prst="rect">
            <a:avLst/>
          </a:prstGeom>
        </p:spPr>
      </p:pic>
      <p:pic>
        <p:nvPicPr>
          <p:cNvPr id="4" name="Kép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04" r="16011"/>
          <a:stretch/>
        </p:blipFill>
        <p:spPr>
          <a:xfrm>
            <a:off x="7355487" y="2054229"/>
            <a:ext cx="4694969" cy="4644190"/>
          </a:xfrm>
          <a:prstGeom prst="rect">
            <a:avLst/>
          </a:prstGeom>
        </p:spPr>
      </p:pic>
      <p:pic>
        <p:nvPicPr>
          <p:cNvPr id="6" name="Kép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30" r="21601"/>
          <a:stretch/>
        </p:blipFill>
        <p:spPr>
          <a:xfrm>
            <a:off x="101681" y="1986633"/>
            <a:ext cx="3719830" cy="4711786"/>
          </a:xfrm>
          <a:prstGeom prst="rect">
            <a:avLst/>
          </a:prstGeom>
        </p:spPr>
      </p:pic>
      <p:sp>
        <p:nvSpPr>
          <p:cNvPr id="10" name="Cím 1"/>
          <p:cNvSpPr txBox="1">
            <a:spLocks/>
          </p:cNvSpPr>
          <p:nvPr/>
        </p:nvSpPr>
        <p:spPr>
          <a:xfrm>
            <a:off x="680566" y="4342526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hu-HU" sz="20000" cap="none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120 L</a:t>
            </a:r>
            <a:endParaRPr lang="hu-HU" sz="20000" cap="none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8065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seppecske">
  <a:themeElements>
    <a:clrScheme name="Cseppecske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Cseppecske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seppecske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DEB094D4-7FD8-4F86-93D5-B0F1341EF586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TM04033925[[fn=Cseppecske]]</Template>
  <TotalTime>254</TotalTime>
  <Words>669</Words>
  <Application>Microsoft Office PowerPoint</Application>
  <PresentationFormat>Szélesvásznú</PresentationFormat>
  <Paragraphs>77</Paragraphs>
  <Slides>13</Slides>
  <Notes>13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5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13</vt:i4>
      </vt:variant>
    </vt:vector>
  </HeadingPairs>
  <TitlesOfParts>
    <vt:vector size="19" baseType="lpstr">
      <vt:lpstr>Arial Unicode MS</vt:lpstr>
      <vt:lpstr>Arial</vt:lpstr>
      <vt:lpstr>Bahnschrift</vt:lpstr>
      <vt:lpstr>Calibri</vt:lpstr>
      <vt:lpstr>Tw Cen MT</vt:lpstr>
      <vt:lpstr>Cseppecske</vt:lpstr>
      <vt:lpstr>Közös kincsünk a víz</vt:lpstr>
      <vt:lpstr>Neked mi jut eszedbe a vízről?</vt:lpstr>
      <vt:lpstr>Földünk felszínének vajon kevesebb vagy több mint a felét alkotja víz?</vt:lpstr>
      <vt:lpstr>Halmazállapotok</vt:lpstr>
      <vt:lpstr>A víz körforgása</vt:lpstr>
      <vt:lpstr>PowerPoint bemutató</vt:lpstr>
      <vt:lpstr>PowerPoint bemutató</vt:lpstr>
      <vt:lpstr>Mindenki számára elérhető az egészséges ivóvíz?</vt:lpstr>
      <vt:lpstr>Vajon hány liter vizet használ a ember átlagosan 1 nap alatt Magyarországon?</vt:lpstr>
      <vt:lpstr>Az szennyvíz útja</vt:lpstr>
      <vt:lpstr>PowerPoint bemutató</vt:lpstr>
      <vt:lpstr>Mit tehetünk vizeink megóvásáért?</vt:lpstr>
      <vt:lpstr>Köszönöm a figyelmet!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Kincsünk a víz</dc:title>
  <dc:creator>Vilmos</dc:creator>
  <cp:lastModifiedBy>Vilmos</cp:lastModifiedBy>
  <cp:revision>25</cp:revision>
  <dcterms:created xsi:type="dcterms:W3CDTF">2024-03-18T02:30:47Z</dcterms:created>
  <dcterms:modified xsi:type="dcterms:W3CDTF">2024-03-18T06:58:09Z</dcterms:modified>
</cp:coreProperties>
</file>