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5" r:id="rId6"/>
    <p:sldId id="273" r:id="rId7"/>
    <p:sldId id="274" r:id="rId8"/>
    <p:sldId id="278" r:id="rId9"/>
    <p:sldId id="279" r:id="rId10"/>
    <p:sldId id="277" r:id="rId11"/>
    <p:sldId id="280" r:id="rId12"/>
    <p:sldId id="276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vács Károly" initials="KK" lastIdx="1" clrIdx="0">
    <p:extLst>
      <p:ext uri="{19B8F6BF-5375-455C-9EA6-DF929625EA0E}">
        <p15:presenceInfo xmlns:p15="http://schemas.microsoft.com/office/powerpoint/2012/main" userId="S::kovacs.karoly@bdl.hu::6642cd17-ff0b-46f4-8bcb-e940f97e86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9B7F36-E5FE-4FDF-BF1C-11D91C86F2F7}" v="29" dt="2020-10-28T20:25:53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bdlkft-my.sharepoint.com/personal/kali_andrea_pureco_hu/Documents/Documents/CEGES/HUN_Fogy.&#225;rindex_id&#337;sor%20m&#225;solat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3\BDL$\VAGYON&#201;RT&#201;KEL&#201;S\AL&#220;ZLET&#193;GAK\M&#211;DSZERTANI%20KUTAT&#193;S\Adatm&#225;trix.vkab.007jav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3\bdl$\VAGYON&#201;RT&#201;KEL&#201;S\AL&#220;ZLET&#193;GAK\M&#211;DSZERTANI%20KUTAT&#193;S\Teljes%20adat_714_07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3\bdl$\VAGYON&#201;RT&#201;KEL&#201;S\AL&#220;ZLET&#193;GAK\M&#211;DSZERTANI%20KUTAT&#193;S\Teljes%20adat_714_07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3\bdl$\VAGYON&#201;RT&#201;KEL&#201;S\AL&#220;ZLET&#193;GAK\M&#211;DSZERTANI%20KUTAT&#193;S\Teljes%20adat_714_070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983911733255575E-2"/>
          <c:y val="0"/>
          <c:w val="0.54757448721687563"/>
          <c:h val="0.9956597082212117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Investments needed in the next 25 years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927-495E-8274-DF8E9F6CA8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927-495E-8274-DF8E9F6CA8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927-495E-8274-DF8E9F6CA8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927-495E-8274-DF8E9F6CA8F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22,60 </a:t>
                    </a:r>
                    <a:r>
                      <a:rPr lang="en-US" sz="24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billió</a:t>
                    </a:r>
                    <a:r>
                      <a: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$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927-495E-8274-DF8E9F6CA8F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9,00 </a:t>
                    </a:r>
                  </a:p>
                  <a:p>
                    <a:r>
                      <a:rPr lang="en-US" sz="2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billió</a:t>
                    </a:r>
                    <a:r>
                      <a: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$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927-495E-8274-DF8E9F6CA8F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7,80 </a:t>
                    </a:r>
                  </a:p>
                  <a:p>
                    <a:r>
                      <a:rPr lang="en-US" sz="2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billió</a:t>
                    </a:r>
                    <a:r>
                      <a: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$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927-495E-8274-DF8E9F6CA8F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1,60 </a:t>
                    </a:r>
                  </a:p>
                  <a:p>
                    <a:r>
                      <a:rPr lang="en-US" sz="2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billió</a:t>
                    </a:r>
                    <a:r>
                      <a: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$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927-495E-8274-DF8E9F6CA8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Víz</c:v>
                </c:pt>
                <c:pt idx="1">
                  <c:v>Energia</c:v>
                </c:pt>
                <c:pt idx="2">
                  <c:v>Út, vasút</c:v>
                </c:pt>
                <c:pt idx="3">
                  <c:v>Légi és tengeri kikötők</c:v>
                </c:pt>
              </c:strCache>
            </c:strRef>
          </c:cat>
          <c:val>
            <c:numRef>
              <c:f>Sheet1!$B$2:$B$5</c:f>
              <c:numCache>
                <c:formatCode>_-[$$-409]* #,##0.00_ ;_-[$$-409]* \-#,##0.00\ ;_-[$$-409]* "-"??_ ;_-@_ </c:formatCode>
                <c:ptCount val="4"/>
                <c:pt idx="0">
                  <c:v>22.6</c:v>
                </c:pt>
                <c:pt idx="1">
                  <c:v>9</c:v>
                </c:pt>
                <c:pt idx="2">
                  <c:v>7.8</c:v>
                </c:pt>
                <c:pt idx="3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27-495E-8274-DF8E9F6CA8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ayout>
        <c:manualLayout>
          <c:xMode val="edge"/>
          <c:yMode val="edge"/>
          <c:x val="0.54150430042505981"/>
          <c:y val="0.44273188323198864"/>
          <c:w val="0.45404976044439788"/>
          <c:h val="0.307185838451025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3"/>
          <c:order val="0"/>
          <c:tx>
            <c:strRef>
              <c:f>'3.6.1.'!$AD$2</c:f>
              <c:strCache>
                <c:ptCount val="1"/>
                <c:pt idx="0">
                  <c:v>Könyv szerinti nominális érték (ÉCS, 2%)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'3.6.1.'!$B$4:$B$54</c:f>
              <c:numCache>
                <c:formatCode>General</c:formatCode>
                <c:ptCount val="5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 formatCode="0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</c:numCache>
            </c:numRef>
          </c:cat>
          <c:val>
            <c:numRef>
              <c:f>'3.6.1.'!$AD$4:$AD$54</c:f>
              <c:numCache>
                <c:formatCode>#,##0</c:formatCode>
                <c:ptCount val="51"/>
                <c:pt idx="0">
                  <c:v>100</c:v>
                </c:pt>
                <c:pt idx="1">
                  <c:v>98</c:v>
                </c:pt>
                <c:pt idx="2">
                  <c:v>96</c:v>
                </c:pt>
                <c:pt idx="3">
                  <c:v>94</c:v>
                </c:pt>
                <c:pt idx="4">
                  <c:v>92</c:v>
                </c:pt>
                <c:pt idx="5">
                  <c:v>90</c:v>
                </c:pt>
                <c:pt idx="6">
                  <c:v>88</c:v>
                </c:pt>
                <c:pt idx="7">
                  <c:v>86</c:v>
                </c:pt>
                <c:pt idx="8">
                  <c:v>84</c:v>
                </c:pt>
                <c:pt idx="9">
                  <c:v>82</c:v>
                </c:pt>
                <c:pt idx="10">
                  <c:v>80</c:v>
                </c:pt>
                <c:pt idx="11">
                  <c:v>78</c:v>
                </c:pt>
                <c:pt idx="12">
                  <c:v>76</c:v>
                </c:pt>
                <c:pt idx="13">
                  <c:v>74</c:v>
                </c:pt>
                <c:pt idx="14">
                  <c:v>72</c:v>
                </c:pt>
                <c:pt idx="15">
                  <c:v>70</c:v>
                </c:pt>
                <c:pt idx="16">
                  <c:v>68</c:v>
                </c:pt>
                <c:pt idx="17">
                  <c:v>66</c:v>
                </c:pt>
                <c:pt idx="18">
                  <c:v>64</c:v>
                </c:pt>
                <c:pt idx="19">
                  <c:v>62</c:v>
                </c:pt>
                <c:pt idx="20">
                  <c:v>60</c:v>
                </c:pt>
                <c:pt idx="21">
                  <c:v>58</c:v>
                </c:pt>
                <c:pt idx="22">
                  <c:v>56</c:v>
                </c:pt>
                <c:pt idx="23">
                  <c:v>54</c:v>
                </c:pt>
                <c:pt idx="24">
                  <c:v>52</c:v>
                </c:pt>
                <c:pt idx="25">
                  <c:v>50</c:v>
                </c:pt>
                <c:pt idx="26">
                  <c:v>48</c:v>
                </c:pt>
                <c:pt idx="27">
                  <c:v>46</c:v>
                </c:pt>
                <c:pt idx="28">
                  <c:v>44</c:v>
                </c:pt>
                <c:pt idx="29">
                  <c:v>42</c:v>
                </c:pt>
                <c:pt idx="30">
                  <c:v>40</c:v>
                </c:pt>
                <c:pt idx="31">
                  <c:v>38</c:v>
                </c:pt>
                <c:pt idx="32">
                  <c:v>36</c:v>
                </c:pt>
                <c:pt idx="33">
                  <c:v>34</c:v>
                </c:pt>
                <c:pt idx="34">
                  <c:v>32</c:v>
                </c:pt>
                <c:pt idx="35">
                  <c:v>30</c:v>
                </c:pt>
                <c:pt idx="36">
                  <c:v>28</c:v>
                </c:pt>
                <c:pt idx="37">
                  <c:v>26</c:v>
                </c:pt>
                <c:pt idx="38">
                  <c:v>24</c:v>
                </c:pt>
                <c:pt idx="39">
                  <c:v>22</c:v>
                </c:pt>
                <c:pt idx="40">
                  <c:v>20</c:v>
                </c:pt>
                <c:pt idx="41">
                  <c:v>18</c:v>
                </c:pt>
                <c:pt idx="42">
                  <c:v>16</c:v>
                </c:pt>
                <c:pt idx="43">
                  <c:v>14</c:v>
                </c:pt>
                <c:pt idx="44">
                  <c:v>12</c:v>
                </c:pt>
                <c:pt idx="45">
                  <c:v>10</c:v>
                </c:pt>
                <c:pt idx="46">
                  <c:v>8</c:v>
                </c:pt>
                <c:pt idx="47">
                  <c:v>6</c:v>
                </c:pt>
                <c:pt idx="48">
                  <c:v>4</c:v>
                </c:pt>
                <c:pt idx="49">
                  <c:v>2</c:v>
                </c:pt>
                <c:pt idx="5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57-43DB-87C7-F403C135F988}"/>
            </c:ext>
          </c:extLst>
        </c:ser>
        <c:ser>
          <c:idx val="1"/>
          <c:order val="1"/>
          <c:tx>
            <c:strRef>
              <c:f>'3.6.1.'!$AB$2</c:f>
              <c:strCache>
                <c:ptCount val="1"/>
                <c:pt idx="0">
                  <c:v>Inflációs hatás (3%)</c:v>
                </c:pt>
              </c:strCache>
            </c:strRef>
          </c:tx>
          <c:spPr>
            <a:ln w="25400">
              <a:solidFill>
                <a:schemeClr val="accent6">
                  <a:lumMod val="75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'3.6.1.'!$B$4:$B$54</c:f>
              <c:numCache>
                <c:formatCode>General</c:formatCode>
                <c:ptCount val="5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 formatCode="0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</c:numCache>
            </c:numRef>
          </c:cat>
          <c:val>
            <c:numRef>
              <c:f>'3.6.1.'!$AB$4:$AB$54</c:f>
              <c:numCache>
                <c:formatCode>#,##0.00</c:formatCode>
                <c:ptCount val="51"/>
                <c:pt idx="0">
                  <c:v>100</c:v>
                </c:pt>
                <c:pt idx="1">
                  <c:v>97.087378640776706</c:v>
                </c:pt>
                <c:pt idx="2">
                  <c:v>94.259590913375433</c:v>
                </c:pt>
                <c:pt idx="3">
                  <c:v>91.514165935315958</c:v>
                </c:pt>
                <c:pt idx="4">
                  <c:v>88.848704791568892</c:v>
                </c:pt>
                <c:pt idx="5">
                  <c:v>86.260878438416398</c:v>
                </c:pt>
                <c:pt idx="6">
                  <c:v>83.748425668365428</c:v>
                </c:pt>
                <c:pt idx="7">
                  <c:v>81.30915113433538</c:v>
                </c:pt>
                <c:pt idx="8">
                  <c:v>78.940923431393557</c:v>
                </c:pt>
                <c:pt idx="9">
                  <c:v>76.641673234362685</c:v>
                </c:pt>
                <c:pt idx="10">
                  <c:v>74.409391489672487</c:v>
                </c:pt>
                <c:pt idx="11">
                  <c:v>72.242127659876203</c:v>
                </c:pt>
                <c:pt idx="12">
                  <c:v>70.137988019297296</c:v>
                </c:pt>
                <c:pt idx="13">
                  <c:v>68.095133999317753</c:v>
                </c:pt>
                <c:pt idx="14">
                  <c:v>66.111780581861908</c:v>
                </c:pt>
                <c:pt idx="15">
                  <c:v>64.186194739671748</c:v>
                </c:pt>
                <c:pt idx="16">
                  <c:v>62.316693922011403</c:v>
                </c:pt>
                <c:pt idx="17">
                  <c:v>60.501644584477098</c:v>
                </c:pt>
                <c:pt idx="18">
                  <c:v>58.739460761628251</c:v>
                </c:pt>
                <c:pt idx="19">
                  <c:v>57.028602681192474</c:v>
                </c:pt>
                <c:pt idx="20">
                  <c:v>55.367575418633464</c:v>
                </c:pt>
                <c:pt idx="21">
                  <c:v>53.754927590906277</c:v>
                </c:pt>
                <c:pt idx="22">
                  <c:v>52.189250088258518</c:v>
                </c:pt>
                <c:pt idx="23">
                  <c:v>50.669174842969433</c:v>
                </c:pt>
                <c:pt idx="24">
                  <c:v>49.193373633950912</c:v>
                </c:pt>
                <c:pt idx="25">
                  <c:v>47.760556926165933</c:v>
                </c:pt>
                <c:pt idx="26">
                  <c:v>46.369472743850416</c:v>
                </c:pt>
                <c:pt idx="27">
                  <c:v>45.018905576553806</c:v>
                </c:pt>
                <c:pt idx="28">
                  <c:v>43.707675317042529</c:v>
                </c:pt>
                <c:pt idx="29">
                  <c:v>42.434636230138373</c:v>
                </c:pt>
                <c:pt idx="30">
                  <c:v>41.198675951590658</c:v>
                </c:pt>
                <c:pt idx="31">
                  <c:v>39.998714516107434</c:v>
                </c:pt>
                <c:pt idx="32">
                  <c:v>38.833703413696533</c:v>
                </c:pt>
                <c:pt idx="33">
                  <c:v>37.702624673491776</c:v>
                </c:pt>
                <c:pt idx="34">
                  <c:v>36.604489974263856</c:v>
                </c:pt>
                <c:pt idx="35">
                  <c:v>35.538339780838704</c:v>
                </c:pt>
                <c:pt idx="36">
                  <c:v>34.503242505668638</c:v>
                </c:pt>
                <c:pt idx="37">
                  <c:v>33.498293694823921</c:v>
                </c:pt>
                <c:pt idx="38">
                  <c:v>32.522615237693124</c:v>
                </c:pt>
                <c:pt idx="39">
                  <c:v>31.575354599702059</c:v>
                </c:pt>
                <c:pt idx="40">
                  <c:v>30.655684077380641</c:v>
                </c:pt>
                <c:pt idx="41">
                  <c:v>29.76280007512684</c:v>
                </c:pt>
                <c:pt idx="42">
                  <c:v>28.895922403035762</c:v>
                </c:pt>
                <c:pt idx="43">
                  <c:v>28.054293595180351</c:v>
                </c:pt>
                <c:pt idx="44">
                  <c:v>27.237178247747917</c:v>
                </c:pt>
                <c:pt idx="45">
                  <c:v>26.443862376454284</c:v>
                </c:pt>
                <c:pt idx="46">
                  <c:v>25.673652792674069</c:v>
                </c:pt>
                <c:pt idx="47">
                  <c:v>24.925876497741811</c:v>
                </c:pt>
                <c:pt idx="48">
                  <c:v>24.199880094894962</c:v>
                </c:pt>
                <c:pt idx="49">
                  <c:v>23.495029218344619</c:v>
                </c:pt>
                <c:pt idx="50">
                  <c:v>22.810707978975358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57-43DB-87C7-F403C135F988}"/>
            </c:ext>
          </c:extLst>
        </c:ser>
        <c:ser>
          <c:idx val="2"/>
          <c:order val="2"/>
          <c:tx>
            <c:strRef>
              <c:f>'3.6.1.'!$AC$2</c:f>
              <c:strCache>
                <c:ptCount val="1"/>
                <c:pt idx="0">
                  <c:v>Inflációs hatás (5%)</c:v>
                </c:pt>
              </c:strCache>
            </c:strRef>
          </c:tx>
          <c:spPr>
            <a:ln w="25400">
              <a:prstDash val="dash"/>
            </a:ln>
          </c:spPr>
          <c:marker>
            <c:symbol val="none"/>
          </c:marker>
          <c:cat>
            <c:numRef>
              <c:f>'3.6.1.'!$B$4:$B$54</c:f>
              <c:numCache>
                <c:formatCode>General</c:formatCode>
                <c:ptCount val="5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 formatCode="0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</c:numCache>
            </c:numRef>
          </c:cat>
          <c:val>
            <c:numRef>
              <c:f>'3.6.1.'!$AC$4:$AC$54</c:f>
              <c:numCache>
                <c:formatCode>#,##0.00</c:formatCode>
                <c:ptCount val="51"/>
                <c:pt idx="0">
                  <c:v>100</c:v>
                </c:pt>
                <c:pt idx="1">
                  <c:v>95.238095238095227</c:v>
                </c:pt>
                <c:pt idx="2">
                  <c:v>90.702947845804999</c:v>
                </c:pt>
                <c:pt idx="3">
                  <c:v>86.383759853147595</c:v>
                </c:pt>
                <c:pt idx="4">
                  <c:v>82.270247479188185</c:v>
                </c:pt>
                <c:pt idx="5">
                  <c:v>78.352616646845902</c:v>
                </c:pt>
                <c:pt idx="6">
                  <c:v>74.621539663662745</c:v>
                </c:pt>
                <c:pt idx="7">
                  <c:v>71.06813301301213</c:v>
                </c:pt>
                <c:pt idx="8">
                  <c:v>67.683936202868693</c:v>
                </c:pt>
                <c:pt idx="9">
                  <c:v>64.460891621779709</c:v>
                </c:pt>
                <c:pt idx="10">
                  <c:v>61.39132535407591</c:v>
                </c:pt>
                <c:pt idx="11">
                  <c:v>58.467928908643721</c:v>
                </c:pt>
                <c:pt idx="12">
                  <c:v>55.683741817755916</c:v>
                </c:pt>
                <c:pt idx="13">
                  <c:v>53.032135064529449</c:v>
                </c:pt>
                <c:pt idx="14">
                  <c:v>50.506795299551854</c:v>
                </c:pt>
                <c:pt idx="15">
                  <c:v>48.101709809096995</c:v>
                </c:pt>
                <c:pt idx="16">
                  <c:v>45.81115219913999</c:v>
                </c:pt>
                <c:pt idx="17">
                  <c:v>43.629668761085703</c:v>
                </c:pt>
                <c:pt idx="18">
                  <c:v>41.55206548674829</c:v>
                </c:pt>
                <c:pt idx="19">
                  <c:v>39.573395701665035</c:v>
                </c:pt>
                <c:pt idx="20">
                  <c:v>37.688948287300036</c:v>
                </c:pt>
                <c:pt idx="21">
                  <c:v>35.894236464095272</c:v>
                </c:pt>
                <c:pt idx="22">
                  <c:v>34.184987108662163</c:v>
                </c:pt>
                <c:pt idx="23">
                  <c:v>32.557130579678244</c:v>
                </c:pt>
                <c:pt idx="24">
                  <c:v>31.006791028264995</c:v>
                </c:pt>
                <c:pt idx="25">
                  <c:v>29.530277169776188</c:v>
                </c:pt>
                <c:pt idx="26">
                  <c:v>28.124073495024938</c:v>
                </c:pt>
                <c:pt idx="27">
                  <c:v>26.784831900023747</c:v>
                </c:pt>
                <c:pt idx="28">
                  <c:v>25.509363714308332</c:v>
                </c:pt>
                <c:pt idx="29">
                  <c:v>24.294632108865073</c:v>
                </c:pt>
                <c:pt idx="30">
                  <c:v>23.137744865585784</c:v>
                </c:pt>
                <c:pt idx="31">
                  <c:v>22.035947491034079</c:v>
                </c:pt>
                <c:pt idx="32">
                  <c:v>20.986616658127694</c:v>
                </c:pt>
                <c:pt idx="33">
                  <c:v>19.987253960121613</c:v>
                </c:pt>
                <c:pt idx="34">
                  <c:v>19.035479962020585</c:v>
                </c:pt>
                <c:pt idx="35">
                  <c:v>18.129028535257699</c:v>
                </c:pt>
                <c:pt idx="36">
                  <c:v>17.265741462150189</c:v>
                </c:pt>
                <c:pt idx="37">
                  <c:v>16.443563297285895</c:v>
                </c:pt>
                <c:pt idx="38">
                  <c:v>15.66053647360561</c:v>
                </c:pt>
                <c:pt idx="39">
                  <c:v>14.914796641529152</c:v>
                </c:pt>
                <c:pt idx="40">
                  <c:v>14.204568230027762</c:v>
                </c:pt>
                <c:pt idx="41">
                  <c:v>13.52816021907406</c:v>
                </c:pt>
                <c:pt idx="42">
                  <c:v>12.883962113403866</c:v>
                </c:pt>
                <c:pt idx="43">
                  <c:v>12.270440108003681</c:v>
                </c:pt>
                <c:pt idx="44">
                  <c:v>11.686133436193982</c:v>
                </c:pt>
                <c:pt idx="45">
                  <c:v>11.129650891613316</c:v>
                </c:pt>
                <c:pt idx="46">
                  <c:v>10.599667515822205</c:v>
                </c:pt>
                <c:pt idx="47">
                  <c:v>10.094921443640194</c:v>
                </c:pt>
                <c:pt idx="48">
                  <c:v>9.6142108987049468</c:v>
                </c:pt>
                <c:pt idx="49">
                  <c:v>9.1563913320999486</c:v>
                </c:pt>
                <c:pt idx="50">
                  <c:v>8.7203726972380444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57-43DB-87C7-F403C135F988}"/>
            </c:ext>
          </c:extLst>
        </c:ser>
        <c:ser>
          <c:idx val="0"/>
          <c:order val="3"/>
          <c:tx>
            <c:strRef>
              <c:f>'3.6.1.'!$AA$2</c:f>
              <c:strCache>
                <c:ptCount val="1"/>
                <c:pt idx="0">
                  <c:v>Inflációs hatás MO (KSH adatok alapján)</c:v>
                </c:pt>
              </c:strCache>
            </c:strRef>
          </c:tx>
          <c:spPr>
            <a:ln w="22225">
              <a:solidFill>
                <a:schemeClr val="tx2"/>
              </a:solidFill>
              <a:prstDash val="dash"/>
            </a:ln>
          </c:spPr>
          <c:marker>
            <c:symbol val="none"/>
          </c:marker>
          <c:cat>
            <c:numRef>
              <c:f>'3.6.1.'!$B$4:$B$54</c:f>
              <c:numCache>
                <c:formatCode>General</c:formatCode>
                <c:ptCount val="5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 formatCode="0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</c:numCache>
            </c:numRef>
          </c:cat>
          <c:val>
            <c:numRef>
              <c:f>'3.6.1.'!$AA$4:$AA$54</c:f>
              <c:numCache>
                <c:formatCode>#,##0.00</c:formatCode>
                <c:ptCount val="51"/>
                <c:pt idx="0">
                  <c:v>100</c:v>
                </c:pt>
                <c:pt idx="1">
                  <c:v>74.074074074074076</c:v>
                </c:pt>
                <c:pt idx="2">
                  <c:v>60.222824450466724</c:v>
                </c:pt>
                <c:pt idx="3">
                  <c:v>49.161489347319772</c:v>
                </c:pt>
                <c:pt idx="4">
                  <c:v>41.381725039831466</c:v>
                </c:pt>
                <c:pt idx="5">
                  <c:v>32.279036692536245</c:v>
                </c:pt>
                <c:pt idx="6">
                  <c:v>26.115725479398261</c:v>
                </c:pt>
                <c:pt idx="7">
                  <c:v>22.075845713777056</c:v>
                </c:pt>
                <c:pt idx="8">
                  <c:v>19.313950755710461</c:v>
                </c:pt>
                <c:pt idx="9">
                  <c:v>17.558137050645872</c:v>
                </c:pt>
                <c:pt idx="10">
                  <c:v>15.991017350315001</c:v>
                </c:pt>
                <c:pt idx="11">
                  <c:v>14.643788782339746</c:v>
                </c:pt>
                <c:pt idx="12">
                  <c:v>13.9067319870273</c:v>
                </c:pt>
                <c:pt idx="13">
                  <c:v>13.282456530112036</c:v>
                </c:pt>
                <c:pt idx="14">
                  <c:v>12.436757050666701</c:v>
                </c:pt>
                <c:pt idx="15">
                  <c:v>12.004591747747781</c:v>
                </c:pt>
                <c:pt idx="16">
                  <c:v>11.553986282721638</c:v>
                </c:pt>
                <c:pt idx="17">
                  <c:v>10.69813544696448</c:v>
                </c:pt>
                <c:pt idx="18">
                  <c:v>10.083068281776137</c:v>
                </c:pt>
                <c:pt idx="19">
                  <c:v>9.6766490228177897</c:v>
                </c:pt>
                <c:pt idx="20">
                  <c:v>9.2246415851456511</c:v>
                </c:pt>
                <c:pt idx="21">
                  <c:v>8.8783845862807045</c:v>
                </c:pt>
                <c:pt idx="22">
                  <c:v>8.3996069879666084</c:v>
                </c:pt>
                <c:pt idx="23">
                  <c:v>8.1549582407442802</c:v>
                </c:pt>
                <c:pt idx="24">
                  <c:v>7.9174351851886202</c:v>
                </c:pt>
                <c:pt idx="25">
                  <c:v>7.6868302768821559</c:v>
                </c:pt>
                <c:pt idx="26">
                  <c:v>7.4629420163904419</c:v>
                </c:pt>
                <c:pt idx="27">
                  <c:v>7.2455747731946047</c:v>
                </c:pt>
                <c:pt idx="28">
                  <c:v>7.0345386147520426</c:v>
                </c:pt>
                <c:pt idx="29">
                  <c:v>6.8296491405359632</c:v>
                </c:pt>
                <c:pt idx="30">
                  <c:v>6.6307273209087025</c:v>
                </c:pt>
                <c:pt idx="31">
                  <c:v>6.4375993406880605</c:v>
                </c:pt>
                <c:pt idx="32">
                  <c:v>6.2500964472699625</c:v>
                </c:pt>
                <c:pt idx="33">
                  <c:v>6.0680548031747197</c:v>
                </c:pt>
                <c:pt idx="34">
                  <c:v>5.8913153428880776</c:v>
                </c:pt>
                <c:pt idx="35">
                  <c:v>5.7197236338719195</c:v>
                </c:pt>
                <c:pt idx="36">
                  <c:v>5.5531297416232226</c:v>
                </c:pt>
                <c:pt idx="37">
                  <c:v>5.3913880986633229</c:v>
                </c:pt>
                <c:pt idx="38">
                  <c:v>5.2343573773430316</c:v>
                </c:pt>
                <c:pt idx="39">
                  <c:v>5.0819003663524587</c:v>
                </c:pt>
                <c:pt idx="40">
                  <c:v>4.9338838508276295</c:v>
                </c:pt>
                <c:pt idx="41">
                  <c:v>4.7901784959491556</c:v>
                </c:pt>
                <c:pt idx="42">
                  <c:v>4.650658733931218</c:v>
                </c:pt>
                <c:pt idx="43">
                  <c:v>4.5152026543021524</c:v>
                </c:pt>
                <c:pt idx="44">
                  <c:v>4.3836918973807313</c:v>
                </c:pt>
                <c:pt idx="45">
                  <c:v>4.2560115508550789</c:v>
                </c:pt>
                <c:pt idx="46">
                  <c:v>4.1320500493738628</c:v>
                </c:pt>
                <c:pt idx="47">
                  <c:v>4.0116990770620022</c:v>
                </c:pt>
                <c:pt idx="48">
                  <c:v>3.8948534728757305</c:v>
                </c:pt>
                <c:pt idx="49">
                  <c:v>3.7814111387143017</c:v>
                </c:pt>
                <c:pt idx="50">
                  <c:v>3.671272950208059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B57-43DB-87C7-F403C135F988}"/>
            </c:ext>
          </c:extLst>
        </c:ser>
        <c:ser>
          <c:idx val="5"/>
          <c:order val="4"/>
          <c:tx>
            <c:strRef>
              <c:f>'3.6.1.'!$AG$2</c:f>
              <c:strCache>
                <c:ptCount val="1"/>
                <c:pt idx="0">
                  <c:v>Eszközök valós értékvesztése (2% + 3%)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'3.6.1.'!$AG$4:$AG$54</c:f>
              <c:numCache>
                <c:formatCode>#,##0.00</c:formatCode>
                <c:ptCount val="51"/>
                <c:pt idx="0">
                  <c:v>100</c:v>
                </c:pt>
                <c:pt idx="1">
                  <c:v>95.145631067961162</c:v>
                </c:pt>
                <c:pt idx="2">
                  <c:v>90.489207276840418</c:v>
                </c:pt>
                <c:pt idx="3">
                  <c:v>86.023315979197008</c:v>
                </c:pt>
                <c:pt idx="4">
                  <c:v>81.740808408243382</c:v>
                </c:pt>
                <c:pt idx="5">
                  <c:v>77.634790594574753</c:v>
                </c:pt>
                <c:pt idx="6">
                  <c:v>73.698614588161576</c:v>
                </c:pt>
                <c:pt idx="7">
                  <c:v>69.925869975528414</c:v>
                </c:pt>
                <c:pt idx="8">
                  <c:v>66.310375682370591</c:v>
                </c:pt>
                <c:pt idx="9">
                  <c:v>62.846172052177394</c:v>
                </c:pt>
                <c:pt idx="10">
                  <c:v>59.527513191738002</c:v>
                </c:pt>
                <c:pt idx="11">
                  <c:v>56.34885957470344</c:v>
                </c:pt>
                <c:pt idx="12">
                  <c:v>53.304870894665932</c:v>
                </c:pt>
                <c:pt idx="13">
                  <c:v>50.390399159495139</c:v>
                </c:pt>
                <c:pt idx="14">
                  <c:v>47.600482018940568</c:v>
                </c:pt>
                <c:pt idx="15">
                  <c:v>44.930336317770227</c:v>
                </c:pt>
                <c:pt idx="16">
                  <c:v>42.375351866967755</c:v>
                </c:pt>
                <c:pt idx="17">
                  <c:v>39.93108542575488</c:v>
                </c:pt>
                <c:pt idx="18">
                  <c:v>37.593254887442079</c:v>
                </c:pt>
                <c:pt idx="19">
                  <c:v>35.357733662339335</c:v>
                </c:pt>
                <c:pt idx="20">
                  <c:v>33.220545251180077</c:v>
                </c:pt>
                <c:pt idx="21">
                  <c:v>31.177858002725646</c:v>
                </c:pt>
                <c:pt idx="22">
                  <c:v>29.22598004942477</c:v>
                </c:pt>
                <c:pt idx="23">
                  <c:v>27.361354415203497</c:v>
                </c:pt>
                <c:pt idx="24">
                  <c:v>25.580554289654472</c:v>
                </c:pt>
                <c:pt idx="25">
                  <c:v>23.880278463082966</c:v>
                </c:pt>
                <c:pt idx="26">
                  <c:v>22.257346917048199</c:v>
                </c:pt>
                <c:pt idx="27">
                  <c:v>20.708696565214748</c:v>
                </c:pt>
                <c:pt idx="28">
                  <c:v>19.231377139498711</c:v>
                </c:pt>
                <c:pt idx="29">
                  <c:v>17.822547216658119</c:v>
                </c:pt>
                <c:pt idx="30">
                  <c:v>16.479470380636265</c:v>
                </c:pt>
                <c:pt idx="31">
                  <c:v>15.199511516120822</c:v>
                </c:pt>
                <c:pt idx="32">
                  <c:v>13.980133228930752</c:v>
                </c:pt>
                <c:pt idx="33">
                  <c:v>12.818892388987205</c:v>
                </c:pt>
                <c:pt idx="34">
                  <c:v>11.713436791764435</c:v>
                </c:pt>
                <c:pt idx="35">
                  <c:v>10.661501934251611</c:v>
                </c:pt>
                <c:pt idx="36">
                  <c:v>9.660907901587219</c:v>
                </c:pt>
                <c:pt idx="37">
                  <c:v>8.7095563606542186</c:v>
                </c:pt>
                <c:pt idx="38">
                  <c:v>7.8054276570463506</c:v>
                </c:pt>
                <c:pt idx="39">
                  <c:v>6.946578011934454</c:v>
                </c:pt>
                <c:pt idx="40">
                  <c:v>6.1311368154761281</c:v>
                </c:pt>
                <c:pt idx="41">
                  <c:v>5.3573040135228309</c:v>
                </c:pt>
                <c:pt idx="42">
                  <c:v>4.6233475844857219</c:v>
                </c:pt>
                <c:pt idx="43">
                  <c:v>3.9276011033252489</c:v>
                </c:pt>
                <c:pt idx="44">
                  <c:v>3.2684613897297496</c:v>
                </c:pt>
                <c:pt idx="45">
                  <c:v>2.6443862376454286</c:v>
                </c:pt>
                <c:pt idx="46">
                  <c:v>2.053892223413925</c:v>
                </c:pt>
                <c:pt idx="47">
                  <c:v>1.4955525898645086</c:v>
                </c:pt>
                <c:pt idx="48">
                  <c:v>0.9679952037957984</c:v>
                </c:pt>
                <c:pt idx="49">
                  <c:v>0.46990058436689247</c:v>
                </c:pt>
                <c:pt idx="5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B57-43DB-87C7-F403C135F988}"/>
            </c:ext>
          </c:extLst>
        </c:ser>
        <c:ser>
          <c:idx val="6"/>
          <c:order val="5"/>
          <c:tx>
            <c:strRef>
              <c:f>'3.6.1.'!$AH$2</c:f>
              <c:strCache>
                <c:ptCount val="1"/>
                <c:pt idx="0">
                  <c:v>Eszközök valós értékvesztése (2% + 5%)</c:v>
                </c:pt>
              </c:strCache>
            </c:strRef>
          </c:tx>
          <c:spPr>
            <a:ln>
              <a:solidFill>
                <a:schemeClr val="accent3">
                  <a:shade val="76000"/>
                  <a:shade val="95000"/>
                  <a:satMod val="105000"/>
                </a:schemeClr>
              </a:solidFill>
            </a:ln>
          </c:spPr>
          <c:marker>
            <c:symbol val="none"/>
          </c:marker>
          <c:val>
            <c:numRef>
              <c:f>'3.6.1.'!$AH$4:$AH$54</c:f>
              <c:numCache>
                <c:formatCode>#,##0.00</c:formatCode>
                <c:ptCount val="51"/>
                <c:pt idx="0">
                  <c:v>100</c:v>
                </c:pt>
                <c:pt idx="1">
                  <c:v>93.333333333333329</c:v>
                </c:pt>
                <c:pt idx="2">
                  <c:v>87.074829931972786</c:v>
                </c:pt>
                <c:pt idx="3">
                  <c:v>81.200734261958758</c:v>
                </c:pt>
                <c:pt idx="4">
                  <c:v>75.688627680853131</c:v>
                </c:pt>
                <c:pt idx="5">
                  <c:v>70.517354982161308</c:v>
                </c:pt>
                <c:pt idx="6">
                  <c:v>65.666954904023228</c:v>
                </c:pt>
                <c:pt idx="7">
                  <c:v>61.118594391190442</c:v>
                </c:pt>
                <c:pt idx="8">
                  <c:v>56.854506410409698</c:v>
                </c:pt>
                <c:pt idx="9">
                  <c:v>52.857931129859359</c:v>
                </c:pt>
                <c:pt idx="10">
                  <c:v>49.113060283260729</c:v>
                </c:pt>
                <c:pt idx="11">
                  <c:v>45.604984548742102</c:v>
                </c:pt>
                <c:pt idx="12">
                  <c:v>42.319643781494499</c:v>
                </c:pt>
                <c:pt idx="13">
                  <c:v>39.24377994775179</c:v>
                </c:pt>
                <c:pt idx="14">
                  <c:v>36.364892615677327</c:v>
                </c:pt>
                <c:pt idx="15">
                  <c:v>33.6711968663679</c:v>
                </c:pt>
                <c:pt idx="16">
                  <c:v>31.151583495415196</c:v>
                </c:pt>
                <c:pt idx="17">
                  <c:v>28.795581382316566</c:v>
                </c:pt>
                <c:pt idx="18">
                  <c:v>26.593321911518906</c:v>
                </c:pt>
                <c:pt idx="19">
                  <c:v>24.535505335032322</c:v>
                </c:pt>
                <c:pt idx="20">
                  <c:v>22.613368972380023</c:v>
                </c:pt>
                <c:pt idx="21">
                  <c:v>20.818657149175259</c:v>
                </c:pt>
                <c:pt idx="22">
                  <c:v>19.14359278085081</c:v>
                </c:pt>
                <c:pt idx="23">
                  <c:v>17.580850513026252</c:v>
                </c:pt>
                <c:pt idx="24">
                  <c:v>16.123531334697798</c:v>
                </c:pt>
                <c:pt idx="25">
                  <c:v>14.765138584888094</c:v>
                </c:pt>
                <c:pt idx="26">
                  <c:v>13.499555277611972</c:v>
                </c:pt>
                <c:pt idx="27">
                  <c:v>12.321022674010925</c:v>
                </c:pt>
                <c:pt idx="28">
                  <c:v>11.224120034295666</c:v>
                </c:pt>
                <c:pt idx="29">
                  <c:v>10.203745485723333</c:v>
                </c:pt>
                <c:pt idx="30">
                  <c:v>9.255097946234315</c:v>
                </c:pt>
                <c:pt idx="31">
                  <c:v>8.3736600465929509</c:v>
                </c:pt>
                <c:pt idx="32">
                  <c:v>7.5551819969259695</c:v>
                </c:pt>
                <c:pt idx="33">
                  <c:v>6.7956663464413483</c:v>
                </c:pt>
                <c:pt idx="34">
                  <c:v>6.0913535878465872</c:v>
                </c:pt>
                <c:pt idx="35">
                  <c:v>5.43870856057731</c:v>
                </c:pt>
                <c:pt idx="36">
                  <c:v>4.8344076094020529</c:v>
                </c:pt>
                <c:pt idx="37">
                  <c:v>4.2753264572943319</c:v>
                </c:pt>
                <c:pt idx="38">
                  <c:v>3.7585287536653467</c:v>
                </c:pt>
                <c:pt idx="39">
                  <c:v>3.2812552611364136</c:v>
                </c:pt>
                <c:pt idx="40">
                  <c:v>2.8409136460055526</c:v>
                </c:pt>
                <c:pt idx="41">
                  <c:v>2.4350688394333306</c:v>
                </c:pt>
                <c:pt idx="42">
                  <c:v>2.0614339381446185</c:v>
                </c:pt>
                <c:pt idx="43">
                  <c:v>1.7178616151205153</c:v>
                </c:pt>
                <c:pt idx="44">
                  <c:v>1.4023360123432778</c:v>
                </c:pt>
                <c:pt idx="45">
                  <c:v>1.1129650891613316</c:v>
                </c:pt>
                <c:pt idx="46">
                  <c:v>0.84797340126577647</c:v>
                </c:pt>
                <c:pt idx="47">
                  <c:v>0.60569528661841165</c:v>
                </c:pt>
                <c:pt idx="48">
                  <c:v>0.3845684359481979</c:v>
                </c:pt>
                <c:pt idx="49">
                  <c:v>0.18312782664199898</c:v>
                </c:pt>
                <c:pt idx="5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B57-43DB-87C7-F403C135F988}"/>
            </c:ext>
          </c:extLst>
        </c:ser>
        <c:ser>
          <c:idx val="4"/>
          <c:order val="6"/>
          <c:tx>
            <c:strRef>
              <c:f>'3.6.1.'!$AF$2</c:f>
              <c:strCache>
                <c:ptCount val="1"/>
                <c:pt idx="0">
                  <c:v>Eszközök valós értékvesztése (MO)</c:v>
                </c:pt>
              </c:strCache>
            </c:strRef>
          </c:tx>
          <c:spPr>
            <a:ln w="79375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'3.6.1.'!$AF$4:$AF$54</c:f>
              <c:numCache>
                <c:formatCode>#,##0.00</c:formatCode>
                <c:ptCount val="51"/>
                <c:pt idx="0">
                  <c:v>100</c:v>
                </c:pt>
                <c:pt idx="1">
                  <c:v>72.592592592592595</c:v>
                </c:pt>
                <c:pt idx="2">
                  <c:v>57.813911472448055</c:v>
                </c:pt>
                <c:pt idx="3">
                  <c:v>46.211799986480592</c:v>
                </c:pt>
                <c:pt idx="4">
                  <c:v>38.07118703664495</c:v>
                </c:pt>
                <c:pt idx="5">
                  <c:v>29.05113302328262</c:v>
                </c:pt>
                <c:pt idx="6">
                  <c:v>22.981838421870467</c:v>
                </c:pt>
                <c:pt idx="7">
                  <c:v>18.98522731384827</c:v>
                </c:pt>
                <c:pt idx="8">
                  <c:v>16.223718634796789</c:v>
                </c:pt>
                <c:pt idx="9">
                  <c:v>14.397672381529613</c:v>
                </c:pt>
                <c:pt idx="10">
                  <c:v>12.792813880252</c:v>
                </c:pt>
                <c:pt idx="11">
                  <c:v>11.422155250225002</c:v>
                </c:pt>
                <c:pt idx="12">
                  <c:v>10.569116310140748</c:v>
                </c:pt>
                <c:pt idx="13">
                  <c:v>9.829017832282906</c:v>
                </c:pt>
                <c:pt idx="14">
                  <c:v>8.9544650764800249</c:v>
                </c:pt>
                <c:pt idx="15">
                  <c:v>8.4032142234234488</c:v>
                </c:pt>
                <c:pt idx="16">
                  <c:v>7.8567106722507152</c:v>
                </c:pt>
                <c:pt idx="17">
                  <c:v>7.0607693949965578</c:v>
                </c:pt>
                <c:pt idx="18">
                  <c:v>6.4531637003367281</c:v>
                </c:pt>
                <c:pt idx="19">
                  <c:v>5.9995223941470295</c:v>
                </c:pt>
                <c:pt idx="20">
                  <c:v>5.5347849510873912</c:v>
                </c:pt>
                <c:pt idx="21">
                  <c:v>5.149463060042808</c:v>
                </c:pt>
                <c:pt idx="22">
                  <c:v>4.7037799132613012</c:v>
                </c:pt>
                <c:pt idx="23">
                  <c:v>4.4036774500019114</c:v>
                </c:pt>
                <c:pt idx="24">
                  <c:v>4.1170662962980824</c:v>
                </c:pt>
                <c:pt idx="25">
                  <c:v>3.843415138441078</c:v>
                </c:pt>
                <c:pt idx="26">
                  <c:v>3.5822121678674121</c:v>
                </c:pt>
                <c:pt idx="27">
                  <c:v>3.3329643956695181</c:v>
                </c:pt>
                <c:pt idx="28">
                  <c:v>3.0951969904908987</c:v>
                </c:pt>
                <c:pt idx="29">
                  <c:v>2.8684526390251048</c:v>
                </c:pt>
                <c:pt idx="30">
                  <c:v>2.652290928363481</c:v>
                </c:pt>
                <c:pt idx="31">
                  <c:v>2.446287749461463</c:v>
                </c:pt>
                <c:pt idx="32">
                  <c:v>2.2500347210171863</c:v>
                </c:pt>
                <c:pt idx="33">
                  <c:v>2.0631386330794048</c:v>
                </c:pt>
                <c:pt idx="34">
                  <c:v>1.8852209097241848</c:v>
                </c:pt>
                <c:pt idx="35">
                  <c:v>1.7159170901615759</c:v>
                </c:pt>
                <c:pt idx="36">
                  <c:v>1.5548763276545026</c:v>
                </c:pt>
                <c:pt idx="37">
                  <c:v>1.401760905652464</c:v>
                </c:pt>
                <c:pt idx="38">
                  <c:v>1.2562457705623276</c:v>
                </c:pt>
                <c:pt idx="39">
                  <c:v>1.1180180805975408</c:v>
                </c:pt>
                <c:pt idx="40">
                  <c:v>0.98677677016552579</c:v>
                </c:pt>
                <c:pt idx="41">
                  <c:v>0.86223212927084791</c:v>
                </c:pt>
                <c:pt idx="42">
                  <c:v>0.74410539742899484</c:v>
                </c:pt>
                <c:pt idx="43">
                  <c:v>0.63212837160230151</c:v>
                </c:pt>
                <c:pt idx="44">
                  <c:v>0.52604302768568778</c:v>
                </c:pt>
                <c:pt idx="45">
                  <c:v>0.42560115508550783</c:v>
                </c:pt>
                <c:pt idx="46">
                  <c:v>0.33056400394990904</c:v>
                </c:pt>
                <c:pt idx="47">
                  <c:v>0.24070194462372016</c:v>
                </c:pt>
                <c:pt idx="48">
                  <c:v>0.15579413891502922</c:v>
                </c:pt>
                <c:pt idx="49">
                  <c:v>7.5628222774286033E-2</c:v>
                </c:pt>
                <c:pt idx="5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B57-43DB-87C7-F403C135F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5248832"/>
        <c:axId val="1"/>
      </c:lineChart>
      <c:catAx>
        <c:axId val="145524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1200"/>
            </a:pPr>
            <a:endParaRPr lang="hu-H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hu-HU"/>
          </a:p>
        </c:txPr>
        <c:crossAx val="1455248832"/>
        <c:crosses val="autoZero"/>
        <c:crossBetween val="midCat"/>
      </c:valAx>
      <c:spPr>
        <a:ln>
          <a:noFill/>
        </a:ln>
        <a:effectLst>
          <a:outerShdw blurRad="190500" dist="38100" dir="3000000" algn="tl" rotWithShape="0">
            <a:schemeClr val="tx2">
              <a:lumMod val="60000"/>
              <a:lumOff val="40000"/>
              <a:alpha val="75000"/>
            </a:schemeClr>
          </a:outerShdw>
        </a:effectLst>
      </c:spPr>
    </c:plotArea>
    <c:legend>
      <c:legendPos val="r"/>
      <c:legendEntry>
        <c:idx val="3"/>
        <c:txPr>
          <a:bodyPr/>
          <a:lstStyle/>
          <a:p>
            <a:pPr>
              <a:defRPr sz="1400"/>
            </a:pPr>
            <a:endParaRPr lang="hu-HU"/>
          </a:p>
        </c:txPr>
      </c:legendEntry>
      <c:layout>
        <c:manualLayout>
          <c:xMode val="edge"/>
          <c:yMode val="edge"/>
          <c:x val="0.59910637640883124"/>
          <c:y val="0.1064341246069215"/>
          <c:w val="0.35203211363285469"/>
          <c:h val="0.43520639214091916"/>
        </c:manualLayout>
      </c:layout>
      <c:overlay val="1"/>
      <c:txPr>
        <a:bodyPr/>
        <a:lstStyle/>
        <a:p>
          <a:pPr>
            <a:defRPr sz="1400"/>
          </a:pPr>
          <a:endParaRPr lang="hu-H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55963651507112"/>
          <c:y val="0.19197815898482923"/>
          <c:w val="0.8072060367454067"/>
          <c:h val="0.56825459317585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'kimutatás fejmut'!$A$61</c:f>
              <c:strCache>
                <c:ptCount val="1"/>
                <c:pt idx="0">
                  <c:v>OPK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cat>
            <c:strRef>
              <c:f>'kimutatás fejmut'!$A$48:$A$57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714 db település</c:v>
                </c:pt>
              </c:strCache>
            </c:strRef>
          </c:cat>
          <c:val>
            <c:numRef>
              <c:f>'kimutatás fejmut'!$B$48:$B$57</c:f>
              <c:numCache>
                <c:formatCode>_(* #,##0.00_);_(* \(#,##0.00\);_(* "-"??_);_(@_)</c:formatCode>
                <c:ptCount val="10"/>
                <c:pt idx="0">
                  <c:v>0.15816414538262352</c:v>
                </c:pt>
                <c:pt idx="1">
                  <c:v>0.19574791872684272</c:v>
                </c:pt>
                <c:pt idx="2">
                  <c:v>0.21312942343516306</c:v>
                </c:pt>
                <c:pt idx="3">
                  <c:v>0.27474980495906381</c:v>
                </c:pt>
                <c:pt idx="4">
                  <c:v>0.30361099674319114</c:v>
                </c:pt>
                <c:pt idx="5">
                  <c:v>0.4015366164816051</c:v>
                </c:pt>
                <c:pt idx="6">
                  <c:v>0.61745938907410869</c:v>
                </c:pt>
                <c:pt idx="7">
                  <c:v>0.50381445614307241</c:v>
                </c:pt>
                <c:pt idx="8">
                  <c:v>0.401991637740027</c:v>
                </c:pt>
                <c:pt idx="9">
                  <c:v>0.39445984807139106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1-4C7E-8AD4-E2993B729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2761744"/>
        <c:axId val="982769616"/>
      </c:barChart>
      <c:lineChart>
        <c:grouping val="standard"/>
        <c:varyColors val="0"/>
        <c:ser>
          <c:idx val="1"/>
          <c:order val="1"/>
          <c:tx>
            <c:strRef>
              <c:f>'kimutatás fejmut'!$A$62</c:f>
              <c:strCache>
                <c:ptCount val="1"/>
                <c:pt idx="0">
                  <c:v>OIPK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'kimutatás fejmut'!$C$48:$C$57</c:f>
              <c:numCache>
                <c:formatCode>_(* #,##0.00_);_(* \(#,##0.00\);_(* "-"??_);_(@_)</c:formatCode>
                <c:ptCount val="10"/>
                <c:pt idx="0">
                  <c:v>5.89716938038298E-2</c:v>
                </c:pt>
                <c:pt idx="1">
                  <c:v>2.4408067071854074</c:v>
                </c:pt>
                <c:pt idx="2">
                  <c:v>1.7951807652221916</c:v>
                </c:pt>
                <c:pt idx="3">
                  <c:v>1.1646010906650104</c:v>
                </c:pt>
                <c:pt idx="4">
                  <c:v>1.6177809794109159</c:v>
                </c:pt>
                <c:pt idx="5">
                  <c:v>0.82709245025647449</c:v>
                </c:pt>
                <c:pt idx="6">
                  <c:v>1.2077363734545743</c:v>
                </c:pt>
                <c:pt idx="7">
                  <c:v>0.55602997011965916</c:v>
                </c:pt>
                <c:pt idx="8">
                  <c:v>0.38951424234122278</c:v>
                </c:pt>
                <c:pt idx="9">
                  <c:v>0.59663632370703401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91-4C7E-8AD4-E2993B7291F5}"/>
            </c:ext>
          </c:extLst>
        </c:ser>
        <c:ser>
          <c:idx val="2"/>
          <c:order val="2"/>
          <c:tx>
            <c:strRef>
              <c:f>'kimutatás fejmut'!$A$63</c:f>
              <c:strCache>
                <c:ptCount val="1"/>
                <c:pt idx="0">
                  <c:v>OSZVPK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'kimutatás fejmut'!$D$48:$D$57</c:f>
              <c:numCache>
                <c:formatCode>_(* #,##0.00_);_(* \(#,##0.00\);_(* "-"??_);_(@_)</c:formatCode>
                <c:ptCount val="10"/>
                <c:pt idx="0">
                  <c:v>0.14937454313940035</c:v>
                </c:pt>
                <c:pt idx="1">
                  <c:v>0.12319948688154306</c:v>
                </c:pt>
                <c:pt idx="2">
                  <c:v>0.12647982729212806</c:v>
                </c:pt>
                <c:pt idx="3">
                  <c:v>0.12878728024733513</c:v>
                </c:pt>
                <c:pt idx="4">
                  <c:v>0.22857934517233489</c:v>
                </c:pt>
                <c:pt idx="5">
                  <c:v>0.28434861612516549</c:v>
                </c:pt>
                <c:pt idx="6">
                  <c:v>0.65913341763850053</c:v>
                </c:pt>
                <c:pt idx="7">
                  <c:v>0.44813110038504311</c:v>
                </c:pt>
                <c:pt idx="8">
                  <c:v>0.38686815156312837</c:v>
                </c:pt>
                <c:pt idx="9">
                  <c:v>0.28255661675422999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91-4C7E-8AD4-E2993B7291F5}"/>
            </c:ext>
          </c:extLst>
        </c:ser>
        <c:ser>
          <c:idx val="3"/>
          <c:order val="3"/>
          <c:tx>
            <c:strRef>
              <c:f>'kimutatás fejmut'!$A$64</c:f>
              <c:strCache>
                <c:ptCount val="1"/>
                <c:pt idx="0">
                  <c:v>Semleges fejnehézség (0,42)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'kimutatás fejmut'!$E$48:$E$57</c:f>
              <c:numCache>
                <c:formatCode>_(* #,##0.00_);_(* \(#,##0.00\);_(* "-"??_);_(@_)</c:formatCode>
                <c:ptCount val="10"/>
                <c:pt idx="0">
                  <c:v>0.42</c:v>
                </c:pt>
                <c:pt idx="1">
                  <c:v>0.42</c:v>
                </c:pt>
                <c:pt idx="2">
                  <c:v>0.42</c:v>
                </c:pt>
                <c:pt idx="3">
                  <c:v>0.42</c:v>
                </c:pt>
                <c:pt idx="4">
                  <c:v>0.42</c:v>
                </c:pt>
                <c:pt idx="5">
                  <c:v>0.42</c:v>
                </c:pt>
                <c:pt idx="6">
                  <c:v>0.42</c:v>
                </c:pt>
                <c:pt idx="7">
                  <c:v>0.42</c:v>
                </c:pt>
                <c:pt idx="8">
                  <c:v>0.42</c:v>
                </c:pt>
                <c:pt idx="9">
                  <c:v>0.42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091-4C7E-8AD4-E2993B729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2761744"/>
        <c:axId val="982769616"/>
      </c:lineChart>
      <c:catAx>
        <c:axId val="982761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/>
                  <a:t>Településcsoportok (1-9)</a:t>
                </a:r>
              </a:p>
            </c:rich>
          </c:tx>
          <c:layout>
            <c:manualLayout>
              <c:xMode val="edge"/>
              <c:yMode val="edge"/>
              <c:x val="0.39029529290369047"/>
              <c:y val="0.83522095369819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982769616"/>
        <c:crosses val="autoZero"/>
        <c:auto val="1"/>
        <c:lblAlgn val="ctr"/>
        <c:lblOffset val="100"/>
        <c:noMultiLvlLbl val="0"/>
      </c:catAx>
      <c:valAx>
        <c:axId val="98276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/>
                  <a:t>Fejnehézségi mutató - 15év/35 év </a:t>
                </a:r>
                <a:r>
                  <a:rPr lang="hu-HU" sz="1400"/>
                  <a:t>PK arány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2.4760805252492576E-2"/>
              <c:y val="0.186491330439698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hu-HU"/>
            </a:p>
          </c:txPr>
        </c:title>
        <c:numFmt formatCode="_-* #,##0.0_-;\-* #,##0.0_-;_-* &quot;-&quot;?_-;_-@_-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98276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170473885368372E-2"/>
          <c:y val="0.90335766440861343"/>
          <c:w val="0.86710416969646587"/>
          <c:h val="5.03164569760058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  <a:cs typeface="Times New Roman" panose="02020603050405020304" pitchFamily="18" charset="0"/>
        </a:defRPr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76618547681536"/>
          <c:y val="0.20190099574582004"/>
          <c:w val="0.76623381452318462"/>
          <c:h val="0.50735897480664138"/>
        </c:manualLayout>
      </c:layout>
      <c:lineChart>
        <c:grouping val="standard"/>
        <c:varyColors val="0"/>
        <c:ser>
          <c:idx val="0"/>
          <c:order val="0"/>
          <c:tx>
            <c:strRef>
              <c:f>'OPKFŐ KÉM'!$B$752</c:f>
              <c:strCache>
                <c:ptCount val="1"/>
                <c:pt idx="0">
                  <c:v> KÉM - OIPK/fő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'OIPKFŐ KÉM'!$A$730:$A$739</c:f>
              <c:strCache>
                <c:ptCount val="10"/>
                <c:pt idx="0">
                  <c:v> 1 </c:v>
                </c:pt>
                <c:pt idx="1">
                  <c:v> 2 </c:v>
                </c:pt>
                <c:pt idx="2">
                  <c:v> 3 </c:v>
                </c:pt>
                <c:pt idx="3">
                  <c:v> 4 </c:v>
                </c:pt>
                <c:pt idx="4">
                  <c:v> 5 </c:v>
                </c:pt>
                <c:pt idx="5">
                  <c:v> 6 </c:v>
                </c:pt>
                <c:pt idx="6">
                  <c:v> 7 </c:v>
                </c:pt>
                <c:pt idx="7">
                  <c:v> 8 </c:v>
                </c:pt>
                <c:pt idx="8">
                  <c:v> 9 </c:v>
                </c:pt>
                <c:pt idx="9">
                  <c:v>összes település</c:v>
                </c:pt>
              </c:strCache>
            </c:strRef>
          </c:cat>
          <c:val>
            <c:numRef>
              <c:f>'OPKFŐ KÉM'!$B$753:$B$762</c:f>
              <c:numCache>
                <c:formatCode>_-* #,##0.0_-;\-* #,##0.0_-;_-* "-"??_-;_-@_-</c:formatCode>
                <c:ptCount val="10"/>
                <c:pt idx="0">
                  <c:v>39.710782063753747</c:v>
                </c:pt>
                <c:pt idx="1">
                  <c:v>32.789675061494748</c:v>
                </c:pt>
                <c:pt idx="2">
                  <c:v>31.971028840946367</c:v>
                </c:pt>
                <c:pt idx="3">
                  <c:v>27.210647667790763</c:v>
                </c:pt>
                <c:pt idx="4">
                  <c:v>24.956023392592709</c:v>
                </c:pt>
                <c:pt idx="5">
                  <c:v>18.191287917372719</c:v>
                </c:pt>
                <c:pt idx="6">
                  <c:v>17.335285392184147</c:v>
                </c:pt>
                <c:pt idx="7">
                  <c:v>6.6932883155240912</c:v>
                </c:pt>
                <c:pt idx="8">
                  <c:v>8.6086389798101592</c:v>
                </c:pt>
                <c:pt idx="9">
                  <c:v>2.477511058036848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BC-4A70-AF42-B25A2264522D}"/>
            </c:ext>
          </c:extLst>
        </c:ser>
        <c:ser>
          <c:idx val="1"/>
          <c:order val="1"/>
          <c:tx>
            <c:strRef>
              <c:f>'OPKFŐ KÉM'!$C$752</c:f>
              <c:strCache>
                <c:ptCount val="1"/>
                <c:pt idx="0">
                  <c:v> KÉM - OSZVPK/fő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'OPKFŐ KÉM'!$C$753:$C$762</c:f>
              <c:numCache>
                <c:formatCode>_-* #,##0.0_-;\-* #,##0.0_-;_-* "-"??_-;_-@_-</c:formatCode>
                <c:ptCount val="10"/>
                <c:pt idx="0">
                  <c:v>26.768236683967629</c:v>
                </c:pt>
                <c:pt idx="1">
                  <c:v>32.110886803403858</c:v>
                </c:pt>
                <c:pt idx="2">
                  <c:v>32.395723390652869</c:v>
                </c:pt>
                <c:pt idx="3">
                  <c:v>31.412972447213935</c:v>
                </c:pt>
                <c:pt idx="4">
                  <c:v>26.749194413803597</c:v>
                </c:pt>
                <c:pt idx="5">
                  <c:v>18.67014508460754</c:v>
                </c:pt>
                <c:pt idx="6">
                  <c:v>14.250677788668094</c:v>
                </c:pt>
                <c:pt idx="7">
                  <c:v>8.5180065640890028</c:v>
                </c:pt>
                <c:pt idx="8">
                  <c:v>5.8318971154206203</c:v>
                </c:pt>
                <c:pt idx="9">
                  <c:v>3.5868709566881369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BC-4A70-AF42-B25A2264522D}"/>
            </c:ext>
          </c:extLst>
        </c:ser>
        <c:ser>
          <c:idx val="2"/>
          <c:order val="2"/>
          <c:tx>
            <c:strRef>
              <c:f>'OPKFŐ KÉM'!$D$752</c:f>
              <c:strCache>
                <c:ptCount val="1"/>
                <c:pt idx="0">
                  <c:v> KÉM - OPK/fő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'OPKFŐ KÉM'!$D$753:$D$762</c:f>
              <c:numCache>
                <c:formatCode>_-* #,##0.0_-;\-* #,##0.0_-;_-* "-"??_-;_-@_-</c:formatCode>
                <c:ptCount val="10"/>
                <c:pt idx="0">
                  <c:v>20.621781425844894</c:v>
                </c:pt>
                <c:pt idx="1">
                  <c:v>20.497210763900132</c:v>
                </c:pt>
                <c:pt idx="2">
                  <c:v>20.847892767656226</c:v>
                </c:pt>
                <c:pt idx="3">
                  <c:v>19.595457415023084</c:v>
                </c:pt>
                <c:pt idx="4">
                  <c:v>17.257150620430352</c:v>
                </c:pt>
                <c:pt idx="5">
                  <c:v>12.9477447555039</c:v>
                </c:pt>
                <c:pt idx="6">
                  <c:v>10.497121565501706</c:v>
                </c:pt>
                <c:pt idx="7">
                  <c:v>6.4205152464578612</c:v>
                </c:pt>
                <c:pt idx="8">
                  <c:v>5.3719667417996604</c:v>
                </c:pt>
                <c:pt idx="9" formatCode="_-* #,##0_-;\-* #,##0_-;_-* &quot;-&quot;??_-;_-@_-">
                  <c:v>2.347562759011415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BC-4A70-AF42-B25A22645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7106928"/>
        <c:axId val="737109224"/>
      </c:lineChart>
      <c:catAx>
        <c:axId val="737106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hu-HU"/>
                  <a:t>Településcsoport (1-9)</a:t>
                </a:r>
              </a:p>
            </c:rich>
          </c:tx>
          <c:layout>
            <c:manualLayout>
              <c:xMode val="edge"/>
              <c:yMode val="edge"/>
              <c:x val="0.3657580927384077"/>
              <c:y val="0.805572335608824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737109224"/>
        <c:crosses val="autoZero"/>
        <c:auto val="1"/>
        <c:lblAlgn val="ctr"/>
        <c:lblOffset val="100"/>
        <c:noMultiLvlLbl val="0"/>
      </c:catAx>
      <c:valAx>
        <c:axId val="737109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KÉM (az egyes települések 50-es értéksorában a legmagasabb (egyedi kiugró) érték és a teljes 50 év átlagának hányadosa)</a:t>
                </a:r>
              </a:p>
            </c:rich>
          </c:tx>
          <c:layout>
            <c:manualLayout>
              <c:xMode val="edge"/>
              <c:yMode val="edge"/>
              <c:x val="2.8194444444444439E-2"/>
              <c:y val="0.120600182737689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hu-HU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73710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cs typeface="Times New Roman" panose="02020603050405020304" pitchFamily="18" charset="0"/>
        </a:defRPr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hu-HU" sz="1600" dirty="0"/>
              <a:t>Kiugró Érték Mutató (KÉM) </a:t>
            </a:r>
            <a:r>
              <a:rPr lang="hu-HU" sz="1600" dirty="0" err="1"/>
              <a:t>településcsoportonkénti</a:t>
            </a:r>
            <a:r>
              <a:rPr lang="hu-HU" sz="1600" dirty="0"/>
              <a:t> arányai 1 főre jutó összes pótlási érték (OPK/fő) szerint</a:t>
            </a:r>
          </a:p>
        </c:rich>
      </c:tx>
      <c:layout>
        <c:manualLayout>
          <c:xMode val="edge"/>
          <c:yMode val="edge"/>
          <c:x val="0.15268744531933506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'OPKFŐ KÉM RANGSOR'!$L$32</c:f>
              <c:strCache>
                <c:ptCount val="1"/>
                <c:pt idx="0">
                  <c:v>10 feletti értékű KÉM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'OPKFŐ KÉM RANGSOR'!$L$33:$L$41</c:f>
              <c:numCache>
                <c:formatCode>0%</c:formatCode>
                <c:ptCount val="9"/>
                <c:pt idx="0">
                  <c:v>1</c:v>
                </c:pt>
                <c:pt idx="1">
                  <c:v>0.93877551020408168</c:v>
                </c:pt>
                <c:pt idx="2">
                  <c:v>0.95061728395061729</c:v>
                </c:pt>
                <c:pt idx="3">
                  <c:v>0.90476190476190477</c:v>
                </c:pt>
                <c:pt idx="4">
                  <c:v>0.83211678832116787</c:v>
                </c:pt>
                <c:pt idx="5">
                  <c:v>0.6</c:v>
                </c:pt>
                <c:pt idx="6">
                  <c:v>0.4375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AA-4E2B-AA02-B6646E547DBF}"/>
            </c:ext>
          </c:extLst>
        </c:ser>
        <c:ser>
          <c:idx val="1"/>
          <c:order val="1"/>
          <c:tx>
            <c:strRef>
              <c:f>'OPKFŐ KÉM RANGSOR'!$M$32</c:f>
              <c:strCache>
                <c:ptCount val="1"/>
                <c:pt idx="0">
                  <c:v>20 feletti értékű KÉM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666666666666666E-2"/>
                  <c:y val="-4.24377813600666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AA-4E2B-AA02-B6646E547DBF}"/>
                </c:ext>
              </c:extLst>
            </c:dLbl>
            <c:dLbl>
              <c:idx val="1"/>
              <c:layout>
                <c:manualLayout>
                  <c:x val="1.38888888888888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AA-4E2B-AA02-B6646E547DBF}"/>
                </c:ext>
              </c:extLst>
            </c:dLbl>
            <c:dLbl>
              <c:idx val="2"/>
              <c:layout>
                <c:manualLayout>
                  <c:x val="1.38888888888888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AA-4E2B-AA02-B6646E547DBF}"/>
                </c:ext>
              </c:extLst>
            </c:dLbl>
            <c:dLbl>
              <c:idx val="3"/>
              <c:layout>
                <c:manualLayout>
                  <c:x val="1.38888888888887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AA-4E2B-AA02-B6646E547DBF}"/>
                </c:ext>
              </c:extLst>
            </c:dLbl>
            <c:dLbl>
              <c:idx val="4"/>
              <c:layout>
                <c:manualLayout>
                  <c:x val="1.1111111111111112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AA-4E2B-AA02-B6646E547DBF}"/>
                </c:ext>
              </c:extLst>
            </c:dLbl>
            <c:dLbl>
              <c:idx val="5"/>
              <c:layout>
                <c:manualLayout>
                  <c:x val="8.33333333333333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AA-4E2B-AA02-B6646E547DBF}"/>
                </c:ext>
              </c:extLst>
            </c:dLbl>
            <c:dLbl>
              <c:idx val="6"/>
              <c:layout>
                <c:manualLayout>
                  <c:x val="1.11111111111111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AA-4E2B-AA02-B6646E547DBF}"/>
                </c:ext>
              </c:extLst>
            </c:dLbl>
            <c:dLbl>
              <c:idx val="7"/>
              <c:layout>
                <c:manualLayout>
                  <c:x val="1.6666666666666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2AA-4E2B-AA02-B6646E547DBF}"/>
                </c:ext>
              </c:extLst>
            </c:dLbl>
            <c:dLbl>
              <c:idx val="8"/>
              <c:layout>
                <c:manualLayout>
                  <c:x val="1.9444444444444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AA-4E2B-AA02-B6646E547D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'OPKFŐ KÉM RANGSOR'!$M$33:$M$41</c:f>
              <c:numCache>
                <c:formatCode>0%</c:formatCode>
                <c:ptCount val="9"/>
                <c:pt idx="0">
                  <c:v>0.66666666666666663</c:v>
                </c:pt>
                <c:pt idx="1">
                  <c:v>0.46938775510204084</c:v>
                </c:pt>
                <c:pt idx="2">
                  <c:v>0.49382716049382713</c:v>
                </c:pt>
                <c:pt idx="3">
                  <c:v>0.47023809523809523</c:v>
                </c:pt>
                <c:pt idx="4">
                  <c:v>0.38686131386861317</c:v>
                </c:pt>
                <c:pt idx="5">
                  <c:v>0.17499999999999999</c:v>
                </c:pt>
                <c:pt idx="6">
                  <c:v>4.1666666666666664E-2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AA-4E2B-AA02-B6646E547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857400"/>
        <c:axId val="726848872"/>
      </c:barChart>
      <c:catAx>
        <c:axId val="726857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hu-HU" sz="1400"/>
                  <a:t>Településcsoportok (1-9)</a:t>
                </a:r>
              </a:p>
            </c:rich>
          </c:tx>
          <c:layout>
            <c:manualLayout>
              <c:xMode val="edge"/>
              <c:yMode val="edge"/>
              <c:x val="0.39054561070931321"/>
              <c:y val="0.860826084763245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726848872"/>
        <c:crosses val="autoZero"/>
        <c:auto val="1"/>
        <c:lblAlgn val="ctr"/>
        <c:lblOffset val="100"/>
        <c:noMultiLvlLbl val="0"/>
      </c:catAx>
      <c:valAx>
        <c:axId val="7268488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hu-HU" sz="1400"/>
                  <a:t>10-es/20-as érték feletti KÉM mutató  aránya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145069626713327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hu-HU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726857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cs typeface="Times New Roman" panose="02020603050405020304" pitchFamily="18" charset="0"/>
        </a:defRPr>
      </a:pPr>
      <a:endParaRPr lang="hu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hu-HU" sz="1600" dirty="0">
                <a:solidFill>
                  <a:schemeClr val="tx1"/>
                </a:solidFill>
              </a:rPr>
              <a:t>Víz és csatorna infrastruktúra és az ingatlanok értékei az 1 főre jutó éves jövedelmek tükrében</a:t>
            </a:r>
            <a:endParaRPr lang="en-US" sz="16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1946013510218932"/>
          <c:y val="4.08496107706249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5807174103237095"/>
          <c:y val="0.19444444444444445"/>
          <c:w val="0.81137270341207346"/>
          <c:h val="0.376068524522669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'22.ábra_OPÉ_ING'!$B$15</c:f>
              <c:strCache>
                <c:ptCount val="1"/>
                <c:pt idx="0">
                  <c:v>Átlag / 1 háztartásra jutó Pótlási Érték  - OPÉ/háztartásra jutó (mFt)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'22.ábra_OPÉ_ING'!$B$16:$B$24</c:f>
              <c:numCache>
                <c:formatCode>_(* #,##0.00_);_(* \(#,##0.00\);_(* "-"??_);_(@_)</c:formatCode>
                <c:ptCount val="9"/>
                <c:pt idx="0">
                  <c:v>4.5242667327312454</c:v>
                </c:pt>
                <c:pt idx="1">
                  <c:v>2.598305744885494</c:v>
                </c:pt>
                <c:pt idx="2">
                  <c:v>1.8329236195058356</c:v>
                </c:pt>
                <c:pt idx="3">
                  <c:v>1.8154199390938999</c:v>
                </c:pt>
                <c:pt idx="4">
                  <c:v>1.3895546276561586</c:v>
                </c:pt>
                <c:pt idx="5">
                  <c:v>1.244529598443249</c:v>
                </c:pt>
                <c:pt idx="6">
                  <c:v>1.1016510005754943</c:v>
                </c:pt>
                <c:pt idx="7">
                  <c:v>1.0764044077794912</c:v>
                </c:pt>
                <c:pt idx="8">
                  <c:v>1.1334893313653989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5D-41C2-9724-FAE0E862808D}"/>
            </c:ext>
          </c:extLst>
        </c:ser>
        <c:ser>
          <c:idx val="3"/>
          <c:order val="2"/>
          <c:tx>
            <c:strRef>
              <c:f>'22.ábra_OPÉ_ING'!$D$15</c:f>
              <c:strCache>
                <c:ptCount val="1"/>
                <c:pt idx="0">
                  <c:v>Átlag / Értékesített használt lakások átlagos ára (mFt/lakás) - 2018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'22.ábra_OPÉ_ING'!$D$16:$D$24</c:f>
              <c:numCache>
                <c:formatCode>_(* #,##0.00_);_(* \(#,##0.00\);_(* "-"??_);_(@_)</c:formatCode>
                <c:ptCount val="9"/>
                <c:pt idx="0">
                  <c:v>6.59</c:v>
                </c:pt>
                <c:pt idx="1">
                  <c:v>5.7529931972789097</c:v>
                </c:pt>
                <c:pt idx="2">
                  <c:v>5.9351851851851869</c:v>
                </c:pt>
                <c:pt idx="3">
                  <c:v>8.8296428571428542</c:v>
                </c:pt>
                <c:pt idx="4">
                  <c:v>10.522408759124083</c:v>
                </c:pt>
                <c:pt idx="5">
                  <c:v>12.3995</c:v>
                </c:pt>
                <c:pt idx="6">
                  <c:v>14.76479166666666</c:v>
                </c:pt>
                <c:pt idx="7">
                  <c:v>12.67</c:v>
                </c:pt>
                <c:pt idx="8">
                  <c:v>14.379999999999999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5D-41C2-9724-FAE0E862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75886936"/>
        <c:axId val="675889232"/>
      </c:barChart>
      <c:lineChart>
        <c:grouping val="standard"/>
        <c:varyColors val="0"/>
        <c:ser>
          <c:idx val="2"/>
          <c:order val="1"/>
          <c:tx>
            <c:strRef>
              <c:f>'22.ábra_OPÉ_ING'!$C$15</c:f>
              <c:strCache>
                <c:ptCount val="1"/>
                <c:pt idx="0">
                  <c:v>Átlag / 1 adófizetőre jutó éves szja alap 2018 (mFt)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'22.ábra_OPÉ_ING'!$C$16:$C$24</c:f>
              <c:numCache>
                <c:formatCode>_(* #,##0.00_);_(* \(#,##0.00\);_(* "-"??_);_(@_)</c:formatCode>
                <c:ptCount val="9"/>
                <c:pt idx="0">
                  <c:v>1.8605546887168138</c:v>
                </c:pt>
                <c:pt idx="1">
                  <c:v>1.9723931745791004</c:v>
                </c:pt>
                <c:pt idx="2">
                  <c:v>2.1150922584777971</c:v>
                </c:pt>
                <c:pt idx="3">
                  <c:v>2.3449002180893648</c:v>
                </c:pt>
                <c:pt idx="4">
                  <c:v>2.4270232787693966</c:v>
                </c:pt>
                <c:pt idx="5">
                  <c:v>2.4665839810944568</c:v>
                </c:pt>
                <c:pt idx="6">
                  <c:v>2.8065950882770463</c:v>
                </c:pt>
                <c:pt idx="7">
                  <c:v>3.0148664434729673</c:v>
                </c:pt>
                <c:pt idx="8">
                  <c:v>2.8107276599967936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5D-41C2-9724-FAE0E862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5886936"/>
        <c:axId val="675889232"/>
      </c:lineChart>
      <c:catAx>
        <c:axId val="675886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dirty="0" err="1">
                    <a:solidFill>
                      <a:schemeClr val="tx1"/>
                    </a:solidFill>
                  </a:rPr>
                  <a:t>Település</a:t>
                </a:r>
                <a:r>
                  <a:rPr lang="hu-HU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csoportok</a:t>
                </a:r>
                <a:r>
                  <a:rPr lang="en-US" sz="1600" dirty="0">
                    <a:solidFill>
                      <a:schemeClr val="tx1"/>
                    </a:solidFill>
                  </a:rPr>
                  <a:t> (1-9)</a:t>
                </a:r>
              </a:p>
            </c:rich>
          </c:tx>
          <c:layout>
            <c:manualLayout>
              <c:xMode val="edge"/>
              <c:yMode val="edge"/>
              <c:x val="0.36143664537488163"/>
              <c:y val="0.65923130232938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hu-HU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675889232"/>
        <c:crosses val="autoZero"/>
        <c:auto val="1"/>
        <c:lblAlgn val="ctr"/>
        <c:lblOffset val="100"/>
        <c:noMultiLvlLbl val="0"/>
      </c:catAx>
      <c:valAx>
        <c:axId val="67588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67588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630729434298649E-2"/>
          <c:y val="0.72573794414864035"/>
          <c:w val="0.91362729658792641"/>
          <c:h val="0.26073027636251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cs typeface="Times New Roman" panose="02020603050405020304" pitchFamily="18" charset="0"/>
        </a:defRPr>
      </a:pPr>
      <a:endParaRPr lang="hu-H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024362082416418E-2"/>
          <c:y val="0.12239582890435041"/>
          <c:w val="0.88770329815901483"/>
          <c:h val="0.69891117411368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TIKA adatbázis</c:v>
                </c:pt>
              </c:strCache>
            </c:strRef>
          </c:tx>
          <c:spPr>
            <a:solidFill>
              <a:srgbClr val="CABEAE"/>
            </a:solidFill>
            <a:ln w="38100">
              <a:noFill/>
              <a:prstDash val="sysDot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ABEAE"/>
              </a:solidFill>
              <a:ln w="38100">
                <a:noFill/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7D-4BD5-A680-41EA4E884A97}"/>
              </c:ext>
            </c:extLst>
          </c:dPt>
          <c:dPt>
            <c:idx val="1"/>
            <c:invertIfNegative val="0"/>
            <c:bubble3D val="0"/>
            <c:spPr>
              <a:solidFill>
                <a:srgbClr val="CABEAE"/>
              </a:solidFill>
              <a:ln w="38100">
                <a:noFill/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7D-4BD5-A680-41EA4E884A97}"/>
              </c:ext>
            </c:extLst>
          </c:dPt>
          <c:dPt>
            <c:idx val="2"/>
            <c:invertIfNegative val="0"/>
            <c:bubble3D val="0"/>
            <c:spPr>
              <a:solidFill>
                <a:srgbClr val="CABEAE"/>
              </a:solidFill>
              <a:ln w="38100">
                <a:noFill/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5-BD7D-4BD5-A680-41EA4E884A97}"/>
              </c:ext>
            </c:extLst>
          </c:dPt>
          <c:dPt>
            <c:idx val="3"/>
            <c:invertIfNegative val="0"/>
            <c:bubble3D val="0"/>
            <c:spPr>
              <a:solidFill>
                <a:srgbClr val="CABEAE"/>
              </a:solidFill>
              <a:ln w="38100">
                <a:noFill/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7-BD7D-4BD5-A680-41EA4E884A97}"/>
              </c:ext>
            </c:extLst>
          </c:dPt>
          <c:trendline>
            <c:spPr>
              <a:ln w="12700" cap="rnd">
                <a:solidFill>
                  <a:srgbClr val="CABEAE"/>
                </a:solidFill>
                <a:prstDash val="dash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0.10651499380279167"/>
                  <c:y val="1.3930485896512124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hu-HU"/>
                </a:p>
              </c:txPr>
            </c:trendlineLbl>
          </c:trendline>
          <c:cat>
            <c:strRef>
              <c:f>Munka1!$A$2:$A$10</c:f>
              <c:strCache>
                <c:ptCount val="9"/>
                <c:pt idx="0">
                  <c:v>100 fősnél kevesebb</c:v>
                </c:pt>
                <c:pt idx="1">
                  <c:v>100-500 fős</c:v>
                </c:pt>
                <c:pt idx="2">
                  <c:v>501-1.000 fős</c:v>
                </c:pt>
                <c:pt idx="3">
                  <c:v>1.001-2.000 fős</c:v>
                </c:pt>
                <c:pt idx="4">
                  <c:v>2.001-5.000 fős</c:v>
                </c:pt>
                <c:pt idx="5">
                  <c:v>5.001-10.000 fős</c:v>
                </c:pt>
                <c:pt idx="6">
                  <c:v>10.001-50.000 fős</c:v>
                </c:pt>
                <c:pt idx="7">
                  <c:v>50.001-100.000 fős</c:v>
                </c:pt>
                <c:pt idx="8">
                  <c:v>100.001 fősnél nagyobb</c:v>
                </c:pt>
              </c:strCache>
            </c:strRef>
          </c:cat>
          <c:val>
            <c:numRef>
              <c:f>Munka1!$B$2:$B$10</c:f>
              <c:numCache>
                <c:formatCode>#,##0</c:formatCode>
                <c:ptCount val="9"/>
                <c:pt idx="0">
                  <c:v>786.35867419962335</c:v>
                </c:pt>
                <c:pt idx="1">
                  <c:v>778.22192784042454</c:v>
                </c:pt>
                <c:pt idx="2">
                  <c:v>781.05590214096139</c:v>
                </c:pt>
                <c:pt idx="3">
                  <c:v>774.67894998789359</c:v>
                </c:pt>
                <c:pt idx="4">
                  <c:v>722.50793997021071</c:v>
                </c:pt>
                <c:pt idx="5">
                  <c:v>677.94189474576274</c:v>
                </c:pt>
                <c:pt idx="6">
                  <c:v>662.11259416077223</c:v>
                </c:pt>
                <c:pt idx="7">
                  <c:v>694.55680000000007</c:v>
                </c:pt>
                <c:pt idx="8">
                  <c:v>622.18630508474575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D7D-4BD5-A680-41EA4E884A97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lakossági kutatás</c:v>
                </c:pt>
              </c:strCache>
            </c:strRef>
          </c:tx>
          <c:spPr>
            <a:solidFill>
              <a:srgbClr val="5B82AD"/>
            </a:solidFill>
            <a:ln w="381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82AD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D7D-4BD5-A680-41EA4E884A97}"/>
              </c:ext>
            </c:extLst>
          </c:dPt>
          <c:dPt>
            <c:idx val="1"/>
            <c:invertIfNegative val="0"/>
            <c:bubble3D val="0"/>
            <c:spPr>
              <a:solidFill>
                <a:srgbClr val="5B82AD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D7D-4BD5-A680-41EA4E884A97}"/>
              </c:ext>
            </c:extLst>
          </c:dPt>
          <c:dPt>
            <c:idx val="2"/>
            <c:invertIfNegative val="0"/>
            <c:bubble3D val="0"/>
            <c:spPr>
              <a:solidFill>
                <a:srgbClr val="5B82AD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D7D-4BD5-A680-41EA4E884A97}"/>
              </c:ext>
            </c:extLst>
          </c:dPt>
          <c:dPt>
            <c:idx val="3"/>
            <c:invertIfNegative val="0"/>
            <c:bubble3D val="0"/>
            <c:spPr>
              <a:solidFill>
                <a:srgbClr val="5B82AD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D7D-4BD5-A680-41EA4E884A97}"/>
              </c:ext>
            </c:extLst>
          </c:dPt>
          <c:trendline>
            <c:spPr>
              <a:ln w="12700" cap="rnd">
                <a:solidFill>
                  <a:srgbClr val="5B82AD"/>
                </a:solidFill>
                <a:prstDash val="lgDash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5.6369171621253114E-2"/>
                  <c:y val="-9.4507645440240432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hu-HU"/>
                </a:p>
              </c:txPr>
            </c:trendlineLbl>
          </c:trendline>
          <c:cat>
            <c:strRef>
              <c:f>Munka1!$A$2:$A$10</c:f>
              <c:strCache>
                <c:ptCount val="9"/>
                <c:pt idx="0">
                  <c:v>100 fősnél kevesebb</c:v>
                </c:pt>
                <c:pt idx="1">
                  <c:v>100-500 fős</c:v>
                </c:pt>
                <c:pt idx="2">
                  <c:v>501-1.000 fős</c:v>
                </c:pt>
                <c:pt idx="3">
                  <c:v>1.001-2.000 fős</c:v>
                </c:pt>
                <c:pt idx="4">
                  <c:v>2.001-5.000 fős</c:v>
                </c:pt>
                <c:pt idx="5">
                  <c:v>5.001-10.000 fős</c:v>
                </c:pt>
                <c:pt idx="6">
                  <c:v>10.001-50.000 fős</c:v>
                </c:pt>
                <c:pt idx="7">
                  <c:v>50.001-100.000 fős</c:v>
                </c:pt>
                <c:pt idx="8">
                  <c:v>100.001 fősnél nagyobb</c:v>
                </c:pt>
              </c:strCache>
            </c:strRef>
          </c:cat>
          <c:val>
            <c:numRef>
              <c:f>Munka1!$C$2:$C$10</c:f>
              <c:numCache>
                <c:formatCode>#,##0</c:formatCode>
                <c:ptCount val="9"/>
                <c:pt idx="0">
                  <c:v>457.10200522909867</c:v>
                </c:pt>
                <c:pt idx="1">
                  <c:v>442.74999532710484</c:v>
                </c:pt>
                <c:pt idx="2">
                  <c:v>420.2332798870853</c:v>
                </c:pt>
                <c:pt idx="3">
                  <c:v>519.07880921723051</c:v>
                </c:pt>
                <c:pt idx="4">
                  <c:v>492.57794176498857</c:v>
                </c:pt>
                <c:pt idx="5">
                  <c:v>460.10226935865268</c:v>
                </c:pt>
                <c:pt idx="6">
                  <c:v>498.18958720285724</c:v>
                </c:pt>
                <c:pt idx="7">
                  <c:v>462.27172365449019</c:v>
                </c:pt>
                <c:pt idx="8">
                  <c:v>440.24070493275775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D7D-4BD5-A680-41EA4E884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0"/>
        <c:axId val="300625616"/>
        <c:axId val="300622664"/>
      </c:barChart>
      <c:catAx>
        <c:axId val="300625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hu-HU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Település állandó lakosainak száma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hu-HU"/>
            </a:p>
          </c:txPr>
        </c:title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hu-HU"/>
          </a:p>
        </c:txPr>
        <c:crossAx val="300622664"/>
        <c:crossesAt val="0"/>
        <c:auto val="1"/>
        <c:lblAlgn val="ctr"/>
        <c:lblOffset val="100"/>
        <c:noMultiLvlLbl val="0"/>
      </c:catAx>
      <c:valAx>
        <c:axId val="300622664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t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hu-HU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Ft/m</a:t>
                </a:r>
                <a:r>
                  <a:rPr lang="hu-HU" sz="1000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5.603242556759579E-3"/>
              <c:y val="6.978111801040354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t" anchorCtr="0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hu-HU"/>
            </a:p>
          </c:txPr>
        </c:title>
        <c:numFmt formatCode="#,##0" sourceLinked="1"/>
        <c:majorTickMark val="cross"/>
        <c:minorTickMark val="in"/>
        <c:tickLblPos val="nextTo"/>
        <c:spPr>
          <a:noFill/>
          <a:ln w="3175"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hu-HU"/>
          </a:p>
        </c:txPr>
        <c:crossAx val="300625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753247316206751"/>
          <c:y val="0.11253140916583568"/>
          <c:w val="0.23546347364198303"/>
          <c:h val="0.15070881678929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B7B5FF-0AEB-469C-963D-217C359ED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C1A97F3-F0A7-4374-813B-90AEE2D86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5E9D782-65B9-4F14-B4B7-545CA23DA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939BF9C-AF65-4DAC-88E7-5FFA27AB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B1A2867-5564-4B4A-A82F-B9E550F4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68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247F8D-8B2D-4BDE-A33E-F0CE017A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CE935C8-9D37-4539-BFB0-12FBC585C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CEA9D41-4C90-416A-9993-68A8381D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89A24E-F032-4B74-B98C-31E656D9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DE2FE54-FE15-4BD2-B150-2084F8D2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988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0656535-B93F-444F-846D-1D14844F49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2CFEAEE-64C7-42C9-B26E-BE0859902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35B39E4-FEF8-4A3C-A041-6E3C8E51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695C03-7CBF-425C-B724-9C9030CD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CFC5AD7-F0A5-41CC-94F4-168494D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436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E87CC9-18F3-4382-B4E9-E0A343AE1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D94EAA-AF78-4AFA-A086-99E4F5690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BDB2CED-CAB9-4226-B839-7861752F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1D4C52-A15A-4F26-B517-87874474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309DAB0-F9DD-4807-9DA4-1C31900B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872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5A3ADA-CACB-43E3-A7D0-A9C64313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54DB65D-B001-41FC-A17D-3E4CC328B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EEA3EAD-E5C9-4160-9058-C228555F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8A5D096-6992-4C3A-9821-F0C5E8C5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2F789A1-D3FA-423F-AA6E-B0C4C233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407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595D47-4359-4D48-B66C-AF2C7370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EC8E41-8C35-44E0-9EDF-B8D211755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E2155FA-2081-4B2E-AE1C-FD18E1BF3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03D7952-F2BA-4CBE-826D-CD293519F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5ABC3EB-A7DA-4B01-A83D-D0D3383B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C923C0D-5B29-4732-A09F-FBE5E9B0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97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703B87-CA86-485B-ABDD-76EF7489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2EC0D0B-88F5-4E46-8BCE-C4CD31AAA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55D7ABA-5723-4F82-A94E-F44ABA843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6F61A50-BACB-4A36-BB77-4AB188E8C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167BA6E-BC32-4545-AFD7-40D060F39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E320774-3542-48A7-B2F6-BB3431D4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2E1E3D1-A408-4EC0-B7B1-873387F0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B34086C-AB89-4408-B2E8-E2718DBA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490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9D2AA7-D25E-44A3-82CB-BCCAC0EB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1E1E9C3-E509-4276-9849-5C9BE111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D8C3EF5-3B04-4F8D-8E08-ADF8D70E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21D9C1F-C5E0-4EAF-8E1F-C99B08CA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9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5956C6F-D174-452A-BB01-40D70F88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A376690-EE3B-4038-954C-46A61D4D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48664DF-48DD-4838-822F-E8C2AC5B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164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157FD3-B3D4-42CC-B70C-1761A5F5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3DBB68-AF17-4851-A3F7-7CA0FA199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F79317D-D82C-4560-9BD1-98D2EAE8E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86D05F4-B263-40F7-8543-013B8A43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E44E404-849D-4E01-880C-1FD142C6B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83BBD85-BE75-4AB8-AD8F-5CC04E05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112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A32CFB-AF88-41B9-9F1E-3414A1C1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6642E1B-81DC-440E-86A2-A7D9B8AB8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21188AC-B759-41C3-9677-CCC43D87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AA78850-1E8F-470B-BF78-711067483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1D52F09-91CC-4909-9BF9-39C8B26E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5E0C776-98B1-460B-9344-475161F6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434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9DF4408-CA38-4EF2-841C-5AA09F2CE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8CBDD40-78C6-4C7E-9260-07BF0F5A2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FB5FDA6-6281-4078-812A-369976836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9D159-86F1-42DB-A957-57D7B2FA5BE2}" type="datetimeFigureOut">
              <a:rPr lang="hu-HU" smtClean="0"/>
              <a:t>2020. 10. 28.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0850395-E8F0-4D78-94DB-C960340D4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9734DC0-EAD1-4393-B891-6C4EA5C5E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31C3A-04B5-4E58-B73E-A2F12E86A7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27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hyperlink" Target="http://maszesz.hu/tudastar/a-vizellatas-szennyvizszolgaltatas-lakossagi-megitelese" TargetMode="Externa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chart" Target="../charts/char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chart" Target="../charts/char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CA93B16-0B43-4020-B158-26F8C81A867F}"/>
              </a:ext>
            </a:extLst>
          </p:cNvPr>
          <p:cNvSpPr txBox="1"/>
          <p:nvPr/>
        </p:nvSpPr>
        <p:spPr>
          <a:xfrm>
            <a:off x="1381387" y="2416029"/>
            <a:ext cx="942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VÍZIKÖZMŰ INFRASTRUKTÚRA PÓTLÁSI SZÜKSÉGLETEI</a:t>
            </a:r>
          </a:p>
          <a:p>
            <a:pPr algn="ctr"/>
            <a:r>
              <a:rPr lang="hu-HU" sz="2800" b="1" dirty="0"/>
              <a:t>TÁRSADALMI SZEREPVÁLLALÁS - SZOLIDARITÁSI KÉNYSZEREK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A936E04-EE63-41CA-AC3B-1D9604E28128}"/>
              </a:ext>
            </a:extLst>
          </p:cNvPr>
          <p:cNvSpPr txBox="1"/>
          <p:nvPr/>
        </p:nvSpPr>
        <p:spPr>
          <a:xfrm>
            <a:off x="4389539" y="1769969"/>
            <a:ext cx="2615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/>
              <a:t>Kovács Károly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A6FAD3D-7B5D-41C4-A24D-0CA31A1F0877}"/>
              </a:ext>
            </a:extLst>
          </p:cNvPr>
          <p:cNvSpPr txBox="1"/>
          <p:nvPr/>
        </p:nvSpPr>
        <p:spPr>
          <a:xfrm>
            <a:off x="2897696" y="380010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Budapesti Corvinus Egyetem Gazdálkodástani Doktori Iskola</a:t>
            </a:r>
          </a:p>
        </p:txBody>
      </p:sp>
      <p:pic>
        <p:nvPicPr>
          <p:cNvPr id="9" name="Kép 8" descr="Előterjesztés Doktori fokozatszerzés Jóváhagyására">
            <a:extLst>
              <a:ext uri="{FF2B5EF4-FFF2-40B4-BE49-F238E27FC236}">
                <a16:creationId xmlns:a16="http://schemas.microsoft.com/office/drawing/2014/main" id="{00B13D6F-E73D-42A6-B085-A4F682B5089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58" y="5367599"/>
            <a:ext cx="3448050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4CEA099-1E5C-4731-B9E6-701BF3DC3DE0}"/>
              </a:ext>
            </a:extLst>
          </p:cNvPr>
          <p:cNvSpPr txBox="1"/>
          <p:nvPr/>
        </p:nvSpPr>
        <p:spPr>
          <a:xfrm>
            <a:off x="3306310" y="4077050"/>
            <a:ext cx="548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Főigazgató, Doktori iskola vezető: Dr. </a:t>
            </a:r>
            <a:r>
              <a:rPr lang="hu-HU" dirty="0" err="1"/>
              <a:t>Michalkó</a:t>
            </a:r>
            <a:r>
              <a:rPr lang="hu-HU" dirty="0"/>
              <a:t> Gábor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9C6F033-4F50-4A31-9C47-FDC8C092C6AC}"/>
              </a:ext>
            </a:extLst>
          </p:cNvPr>
          <p:cNvSpPr txBox="1"/>
          <p:nvPr/>
        </p:nvSpPr>
        <p:spPr>
          <a:xfrm>
            <a:off x="1468073" y="5142451"/>
            <a:ext cx="4941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Témavezetők:</a:t>
            </a:r>
          </a:p>
          <a:p>
            <a:r>
              <a:rPr lang="hu-HU" dirty="0"/>
              <a:t>Dr. Kerekes Sándor, Emeritus Professzor</a:t>
            </a:r>
          </a:p>
          <a:p>
            <a:r>
              <a:rPr lang="hu-HU" dirty="0"/>
              <a:t>Dr. Zsóka Ágnes Professzor</a:t>
            </a:r>
          </a:p>
        </p:txBody>
      </p:sp>
      <p:pic>
        <p:nvPicPr>
          <p:cNvPr id="11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8C0BD83-CB55-418E-B1DF-71018E803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Viziközmű objektumok fajlagos egységköltségei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03DB256-961B-4823-A38D-3E373785D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07" t="12381" r="12950" b="19048"/>
          <a:stretch/>
        </p:blipFill>
        <p:spPr>
          <a:xfrm>
            <a:off x="3622054" y="623627"/>
            <a:ext cx="8045042" cy="404347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89CC11A-B06C-4842-AA4C-43CE09DBAF3D}"/>
              </a:ext>
            </a:extLst>
          </p:cNvPr>
          <p:cNvSpPr txBox="1"/>
          <p:nvPr/>
        </p:nvSpPr>
        <p:spPr>
          <a:xfrm>
            <a:off x="3691156" y="4931077"/>
            <a:ext cx="7975940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KEOP-</a:t>
            </a:r>
            <a:r>
              <a:rPr lang="hu-HU" sz="1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ból</a:t>
            </a:r>
            <a:r>
              <a:rPr lang="hu-HU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támogatott szennyvíztisztítási, ivóvíz-ellátási projektek fajlagos költségmutatója – Ivóvízhálózat (Kovács, 2009)</a:t>
            </a:r>
            <a:endParaRPr lang="hu-H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42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TIKA szoftver adatfelvételi munkalap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8E42C2A-2EC4-46AC-80C8-A98966709A3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17144" r="5050"/>
          <a:stretch/>
        </p:blipFill>
        <p:spPr bwMode="auto">
          <a:xfrm>
            <a:off x="3637407" y="900852"/>
            <a:ext cx="8014336" cy="4942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4703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Hosszú élettartamú (infrastrukturális) eszközök vagyonérték dinamikája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(saját ábra)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AFB9286-EBDC-48EA-A233-5FB26437E5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68" y="1182849"/>
            <a:ext cx="7988350" cy="446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433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Pótlási szükséglet előrejelzése (fésűs diagram)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3ADE195-979E-48BE-B4A6-92959CF331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56" y="570452"/>
            <a:ext cx="7877261" cy="4286774"/>
          </a:xfrm>
          <a:prstGeom prst="rect">
            <a:avLst/>
          </a:prstGeom>
          <a:noFill/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A7A00A7-8325-4A25-9C18-BA28D835A56B}"/>
              </a:ext>
            </a:extLst>
          </p:cNvPr>
          <p:cNvSpPr txBox="1"/>
          <p:nvPr/>
        </p:nvSpPr>
        <p:spPr>
          <a:xfrm>
            <a:off x="3727932" y="5433928"/>
            <a:ext cx="7944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TIKA  országos adatbázisban szereplő települések víziközműveinek összes pótlási szükséglete 2014-2064-es időszakra fésűs diagram 2016-os állapot szerint (saját ábra)</a:t>
            </a:r>
          </a:p>
        </p:txBody>
      </p:sp>
    </p:spTree>
    <p:extLst>
      <p:ext uri="{BB962C8B-B14F-4D97-AF65-F5344CB8AC3E}">
        <p14:creationId xmlns:p14="http://schemas.microsoft.com/office/powerpoint/2010/main" val="30502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kutatás célja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691156" y="1483932"/>
            <a:ext cx="78269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Összhangban az MTA ivóvízellátás esélyegyenlőségi szempontjait érintő kiemelt kutatási feladataival (2018)</a:t>
            </a:r>
          </a:p>
          <a:p>
            <a:endParaRPr lang="hu-H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A teljes megtérülés elvének és az ivóvíz megfizethetőségének egyidejű megvalósítására alkalmas megoldások kidolgozása</a:t>
            </a:r>
          </a:p>
          <a:p>
            <a:endParaRPr lang="hu-H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Az ivóvízhez való teljes körű, hosszú távon is fenntartható hozzáférés biztosítása mindenki számára, beleértve a társadalom perifériájára szorult embereket – jogi, műszaki és pénzügyi megoldások azonosítása</a:t>
            </a:r>
          </a:p>
          <a:p>
            <a:endParaRPr lang="hu-H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/>
              <a:t>FENTIEKET MEGALAPOZÓ ÁLLAPOT ÉS KÉSZSÉG FELTÁRÁSA </a:t>
            </a: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E95D4C9-F2DF-4087-801E-3A229A5E4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Hipotézisek (tömören)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691156" y="1483932"/>
            <a:ext cx="782692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egy főre vetített infrastruktúra költségek településmérettől függően jelentősen eltérnek.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Nincs teljes megtérülés, és rövidtávon tornyosulnak a pótlási költségek.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Egy-egy településen kiugróan koncentráltan jelentkeznek a pótlási szükségletek, melyek regionálisan kezelhetőbbek lennének.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kisebb településeken magasabb infrastruktúra költségek tükröződnek a díjakban.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társadalom ismeri a fenti problémákat és mind vertikálisan, mind horizontálisan kész szolidáris szerepvállalásra.</a:t>
            </a: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64EBF27-0843-4978-AE84-B9AF17A5B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Hipotézis 1. 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691156" y="1483932"/>
            <a:ext cx="78269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víziközmű szolgáltatás alapját képező infrastruktúra pótlási költségei egy lakosra vetített értéke különböző méretű településeken szignifikáns, a szélső értékeken nagyságrendi eltérést mutat akképpen, hogy ennek mértéke a kisebb településeken többszörösét teszi ki a nagyobb településekhez képest.</a:t>
            </a:r>
          </a:p>
        </p:txBody>
      </p:sp>
    </p:spTree>
    <p:extLst>
      <p:ext uri="{BB962C8B-B14F-4D97-AF65-F5344CB8AC3E}">
        <p14:creationId xmlns:p14="http://schemas.microsoft.com/office/powerpoint/2010/main" val="96426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Hipotézis 2. 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691156" y="1146101"/>
            <a:ext cx="782692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víziközmű infrastruktúra fenntartásának, pótlásának átlagos (időben egyenletesen eloszló) költségigénye jelentősen meghaladja a jelenlegi szolgáltatási környezetben (díjstruktúra) biztosított kereteket. Ezt a képet súlyosbítja az, hogy a víziközmű infrastruktúra korösszetételéből, és műszaki állapotából adódóan a pótlási szükségletek időbeni eloszlása jelentős eltéréseket, az ivóvíz ellátó rendszerek esetében a közeljövőben (következő 15 év) kiugróan magas értéket mutat. </a:t>
            </a:r>
          </a:p>
        </p:txBody>
      </p:sp>
    </p:spTree>
    <p:extLst>
      <p:ext uri="{BB962C8B-B14F-4D97-AF65-F5344CB8AC3E}">
        <p14:creationId xmlns:p14="http://schemas.microsoft.com/office/powerpoint/2010/main" val="20366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Hipotézis 3. 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691156" y="1146101"/>
            <a:ext cx="782692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pótlási szükségletek időbeni eloszlása ágazatonként és település csoportonként eltérő, mégpedig oly módon, hogy azok a kisebb településeken időben koncentráltabban, nagyobb kiugró értékekkel jelentkeznek, és az ágazatok közötti vagyongazdálkodás összevonásával, valamint a települési vagyongazdálkodás regionális kezelésével (víziközmű rendszerek regionális összevonásával) időben kiegyenlítettebbé, és ezáltal a díjakban kezelhetőbbé válnak. </a:t>
            </a:r>
          </a:p>
        </p:txBody>
      </p:sp>
    </p:spTree>
    <p:extLst>
      <p:ext uri="{BB962C8B-B14F-4D97-AF65-F5344CB8AC3E}">
        <p14:creationId xmlns:p14="http://schemas.microsoft.com/office/powerpoint/2010/main" val="1742488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Hipotézis 4. 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808602" y="2361039"/>
            <a:ext cx="7826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infrastruktúra pótlási értékei tükröződnek a szolgáltatási díjakban, melyek így a kisebb településeken jelentősen meghaladják a nagyobb települések szolgáltatási díjait.</a:t>
            </a:r>
          </a:p>
        </p:txBody>
      </p:sp>
    </p:spTree>
    <p:extLst>
      <p:ext uri="{BB962C8B-B14F-4D97-AF65-F5344CB8AC3E}">
        <p14:creationId xmlns:p14="http://schemas.microsoft.com/office/powerpoint/2010/main" val="408143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83976" y="640081"/>
            <a:ext cx="3610946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2C2C2C"/>
                </a:solidFill>
                <a:ea typeface="+mj-ea"/>
                <a:cs typeface="+mj-cs"/>
              </a:rPr>
              <a:t>Települési</a:t>
            </a:r>
            <a:r>
              <a:rPr lang="en-US" sz="3200" b="1" dirty="0">
                <a:solidFill>
                  <a:srgbClr val="2C2C2C"/>
                </a:solidFill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2C2C2C"/>
                </a:solidFill>
                <a:ea typeface="+mj-ea"/>
                <a:cs typeface="+mj-cs"/>
              </a:rPr>
              <a:t>víz</a:t>
            </a:r>
            <a:r>
              <a:rPr lang="en-US" sz="3200" b="1" dirty="0">
                <a:solidFill>
                  <a:srgbClr val="2C2C2C"/>
                </a:solidFill>
                <a:ea typeface="+mj-ea"/>
                <a:cs typeface="+mj-cs"/>
              </a:rPr>
              <a:t>- és </a:t>
            </a:r>
            <a:r>
              <a:rPr lang="en-US" sz="3200" b="1" dirty="0" err="1">
                <a:solidFill>
                  <a:srgbClr val="2C2C2C"/>
                </a:solidFill>
                <a:ea typeface="+mj-ea"/>
                <a:cs typeface="+mj-cs"/>
              </a:rPr>
              <a:t>csatornaszolgáltatás</a:t>
            </a:r>
            <a:r>
              <a:rPr lang="en-US" sz="3200" b="1" dirty="0">
                <a:solidFill>
                  <a:srgbClr val="2C2C2C"/>
                </a:solidFill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2C2C2C"/>
                </a:solidFill>
                <a:ea typeface="+mj-ea"/>
                <a:cs typeface="+mj-cs"/>
              </a:rPr>
              <a:t>sajátosságai</a:t>
            </a:r>
            <a:r>
              <a:rPr lang="en-US" sz="3200" b="1" dirty="0">
                <a:solidFill>
                  <a:srgbClr val="2C2C2C"/>
                </a:solidFill>
                <a:ea typeface="+mj-ea"/>
                <a:cs typeface="+mj-cs"/>
              </a:rPr>
              <a:t> </a:t>
            </a:r>
          </a:p>
        </p:txBody>
      </p:sp>
      <p:sp>
        <p:nvSpPr>
          <p:cNvPr id="37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B561B46-398D-4BD0-B1E0-CDD170616839}"/>
              </a:ext>
            </a:extLst>
          </p:cNvPr>
          <p:cNvSpPr txBox="1"/>
          <p:nvPr/>
        </p:nvSpPr>
        <p:spPr>
          <a:xfrm>
            <a:off x="4444068" y="1522931"/>
            <a:ext cx="613235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 legdrágább infrastruktúra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Hosszú élettartamú, inflációs értékvesztésnek kitett eszközök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Hatósági árképzés (megfizethetőségi korlát: jövedelem 3%-a)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Ellátási kötelezettség </a:t>
            </a:r>
            <a:r>
              <a:rPr lang="hu-H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. Alapvető emberi jog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Alulértékelt VÍZ – SZOLGÁLTATÁS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>- ÉRTÉK!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2B1BC31-7B9D-4A76-857E-7FEEEADC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462"/>
          <a:stretch/>
        </p:blipFill>
        <p:spPr bwMode="auto">
          <a:xfrm>
            <a:off x="4323113" y="4462312"/>
            <a:ext cx="6374262" cy="100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D4221AD-D16E-48F2-A657-E4BDCFE05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2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4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Hipotézis 5. 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731111" y="1576989"/>
            <a:ext cx="78269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kis és nagy településen élő társadalmi csoportok tisztában vannak a települési víz- és csatorna szolgáltatás költségeinek település mérettől függő jelentős különbségeivel, továbbá érzékelik az infrastruktúra megújításának szükségességét és az egyik oldalról igénylik, másik oldalról pedig készek annak kompenzálására, a szolidaritásra és társadalmi szerepvállalásra.</a:t>
            </a:r>
          </a:p>
        </p:txBody>
      </p:sp>
    </p:spTree>
    <p:extLst>
      <p:ext uri="{BB962C8B-B14F-4D97-AF65-F5344CB8AC3E}">
        <p14:creationId xmlns:p14="http://schemas.microsoft.com/office/powerpoint/2010/main" val="1322338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kutatás alapjai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731111" y="945797"/>
            <a:ext cx="78269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A vonatkozó nemzetközi és hazai szak- és szakirodalmi ismeretek feltárása, összegzése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TIKA objektumszintű adatbázisból ágazatonként, településenként és településméret-csoportonként aggregált infrastruktúra érték adatok elemzése.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KSH, MEKH adatbázisokban hozzáférhető gazdasági társadalomszociológiai adatok bevonása.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MaSzeSz vízérték társadalmi szemlélet kutatási adatbázisából releváns adatok integrálása.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76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kutatás tárgya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731111" y="945797"/>
            <a:ext cx="78269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egy lakosra, mint ellátásra jogosultra jutó víziközmű infrastruktúra fejlesztési és fenntartási költségek, és az azokat befolyásoló tényezők feltárása.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vonatkozó költségek meg(nem)térülése, illetve a jelenlegi meg nem térülés mértékének, okainak és kiküszöbölési lehetőségeinek feltárása.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36F60FE-402A-4876-9149-D02BF05D9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kutatás során alkalmazott módszerek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E9096A-029F-460B-A697-19A671B8A86D}"/>
              </a:ext>
            </a:extLst>
          </p:cNvPr>
          <p:cNvSpPr txBox="1"/>
          <p:nvPr/>
        </p:nvSpPr>
        <p:spPr>
          <a:xfrm>
            <a:off x="3808602" y="2007876"/>
            <a:ext cx="78269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Leíró statisztikai elemzés, szakértői értékelés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Regresszióanalízis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u-HU" sz="2800" dirty="0">
                <a:solidFill>
                  <a:prstClr val="black"/>
                </a:solidFill>
                <a:latin typeface="Calibri" panose="020F0502020204030204"/>
              </a:rPr>
              <a:t>Klaszter elemzés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941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TIKA adatbázis fő jellemzői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72B25DB-B5FB-4BBE-898B-05E521479DA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56" y="548556"/>
            <a:ext cx="7673858" cy="4464207"/>
          </a:xfrm>
          <a:prstGeom prst="rect">
            <a:avLst/>
          </a:prstGeom>
          <a:noFill/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EB70051E-4061-4C07-83AA-B8ADDD9A84EC}"/>
              </a:ext>
            </a:extLst>
          </p:cNvPr>
          <p:cNvSpPr txBox="1"/>
          <p:nvPr/>
        </p:nvSpPr>
        <p:spPr>
          <a:xfrm>
            <a:off x="3890544" y="5433928"/>
            <a:ext cx="7818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A vizsgálatba bevont 714 település település-</a:t>
            </a:r>
            <a:r>
              <a:rPr lang="hu-HU" sz="1400" b="1" dirty="0" err="1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csoportonkénti</a:t>
            </a:r>
            <a:r>
              <a:rPr lang="hu-HU" sz="1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 arányának összevetése az összes magyarországi település nagyság szerinti arányával (saját ábra)</a:t>
            </a:r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61F5045-D9F5-4497-97E7-0A5C8CC9E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0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MaSzeSz vízérték kutatás adatbázis jellemzői I.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0FB6DA5-73A7-48B2-AD5B-F372FB71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17" t="19386" r="10757" b="17186"/>
          <a:stretch/>
        </p:blipFill>
        <p:spPr>
          <a:xfrm>
            <a:off x="3580067" y="825351"/>
            <a:ext cx="8129016" cy="41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7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MaSzeSz vízérték kutatás adatbázis jellemzői II.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198FAEA-9C20-4FE7-AE48-C92CD210F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0" t="16533" r="9587" b="9333"/>
          <a:stretch/>
        </p:blipFill>
        <p:spPr>
          <a:xfrm>
            <a:off x="3580067" y="875146"/>
            <a:ext cx="8129016" cy="478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58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397542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MaSzeSz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5.000 fős vízérték kutatás adatbázis jellemzői.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CFA232E-48FF-416D-AADB-5B97E1DBC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10" t="16533" r="9518" b="15719"/>
          <a:stretch/>
        </p:blipFill>
        <p:spPr>
          <a:xfrm>
            <a:off x="4278385" y="1137611"/>
            <a:ext cx="7411888" cy="426273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0961129-2996-4924-8681-D260BBC45BE8}"/>
              </a:ext>
            </a:extLst>
          </p:cNvPr>
          <p:cNvSpPr txBox="1"/>
          <p:nvPr/>
        </p:nvSpPr>
        <p:spPr>
          <a:xfrm>
            <a:off x="931178" y="6434356"/>
            <a:ext cx="1060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További részletek: </a:t>
            </a:r>
            <a:r>
              <a:rPr lang="hu-HU" dirty="0">
                <a:hlinkClick r:id="rId5"/>
              </a:rPr>
              <a:t>http://maszesz.hu/tudastar/a-vizellatas-szennyvizszolgaltatas-lakossagi-megitelese</a:t>
            </a:r>
            <a:endParaRPr lang="hu-HU" dirty="0"/>
          </a:p>
          <a:p>
            <a:endParaRPr lang="hu-HU" dirty="0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E4DD4ED-4F3F-4734-B447-D2BD6DE5B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20">
            <a:extLst>
              <a:ext uri="{FF2B5EF4-FFF2-40B4-BE49-F238E27FC236}">
                <a16:creationId xmlns:a16="http://schemas.microsoft.com/office/drawing/2014/main" id="{6F0F9704-0C11-4997-832A-9542618F5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r="1842"/>
          <a:stretch/>
        </p:blipFill>
        <p:spPr bwMode="auto">
          <a:xfrm>
            <a:off x="3635612" y="841416"/>
            <a:ext cx="7974751" cy="435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691156" y="5644498"/>
            <a:ext cx="767493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Víziközmű rendszerek pótlási költségei egy lakosra vetített értéke (Hipotézis 1. igazolása) (saját ábra)</a:t>
            </a:r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78548A8-6E54-4C85-A274-E98696CDD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5448268"/>
            <a:ext cx="826641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 főre jutó éves pótlási értékek fedezetének vizsgálata az éves díjbefizetések tükrében </a:t>
            </a:r>
            <a:b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(Hipotézis 2/a igazolása) (saját ábra)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B8CA6CE-6DB5-4FB2-8042-97FC7392D24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11732" r="961" b="1638"/>
          <a:stretch/>
        </p:blipFill>
        <p:spPr bwMode="auto">
          <a:xfrm>
            <a:off x="4244830" y="640080"/>
            <a:ext cx="6795082" cy="4695317"/>
          </a:xfrm>
          <a:prstGeom prst="rect">
            <a:avLst/>
          </a:prstGeom>
          <a:noFill/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82DE911-94E5-4CA1-B1CD-FA27D74E1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0" y="640081"/>
            <a:ext cx="3431097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hu-HU" sz="3200" b="1" dirty="0">
                <a:solidFill>
                  <a:srgbClr val="2C2C2C"/>
                </a:solidFill>
                <a:ea typeface="+mj-ea"/>
                <a:cs typeface="+mj-cs"/>
              </a:rPr>
              <a:t>Beruházási igények a települési infrastruktúra területein (25 év)</a:t>
            </a:r>
            <a:endParaRPr lang="en-US" sz="3200" b="1" dirty="0">
              <a:solidFill>
                <a:srgbClr val="2C2C2C"/>
              </a:solidFill>
              <a:ea typeface="+mj-ea"/>
              <a:cs typeface="+mj-cs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D60725FF-05DB-400D-A5A0-B98D4801FF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88256"/>
              </p:ext>
            </p:extLst>
          </p:nvPr>
        </p:nvGraphicFramePr>
        <p:xfrm>
          <a:off x="3431097" y="805343"/>
          <a:ext cx="8569618" cy="5412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1422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5448269"/>
            <a:ext cx="826641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Települési fejnehézségi mutatók település-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csoportonkénti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átlaga, összes település (714 db) mindösszesen (Hipotézis 2/b igazolására) (saját ábra)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B3B927-0F94-4382-B667-00163470A5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27258"/>
              </p:ext>
            </p:extLst>
          </p:nvPr>
        </p:nvGraphicFramePr>
        <p:xfrm>
          <a:off x="3808602" y="606117"/>
          <a:ext cx="7625592" cy="4720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CED56B3-A7AD-4413-84D4-9CB2DE767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5448269"/>
            <a:ext cx="826641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„Minta” település ivóvíz és szennyvíz rendszerének éves pótlási költségei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MFt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/év (Hipotézis 3. állítás érzékeltetésére) (saját ábra)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69EABB5-CD73-417C-A249-EFF9A9B1D1D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/>
          <a:stretch/>
        </p:blipFill>
        <p:spPr bwMode="auto">
          <a:xfrm>
            <a:off x="3629948" y="774467"/>
            <a:ext cx="8029253" cy="4272097"/>
          </a:xfrm>
          <a:prstGeom prst="rect">
            <a:avLst/>
          </a:prstGeom>
          <a:noFill/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EAFB0DF-8AC0-4B9F-8B46-F34AF3888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6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39138" y="4819033"/>
            <a:ext cx="8266418" cy="87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Pótlási szükségletek időbeni eloszlása kiugró értékekkel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(Hipotézis 3. igazolása: a: kisebb településeken koncentráltabban, b: ágazati összevonásban mérsékeltebben, c: regionális összevonásban kiegyenlítetten) (saját ábra)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1DE4EB-1C00-4C7A-B33F-36B936B12A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222671"/>
              </p:ext>
            </p:extLst>
          </p:nvPr>
        </p:nvGraphicFramePr>
        <p:xfrm>
          <a:off x="3635611" y="827928"/>
          <a:ext cx="8017927" cy="3792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0647605-8D31-42C0-B7F7-C2EB14F81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11366" y="5248990"/>
            <a:ext cx="826641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Az igazolt Hipotézis 3-as drámai súlyának érzékeltetésre az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össz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hazai településre vetített értékekkel</a:t>
            </a:r>
            <a:b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(saját ábra)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C831CFE-2072-400C-B2FD-2719C71851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155683"/>
              </p:ext>
            </p:extLst>
          </p:nvPr>
        </p:nvGraphicFramePr>
        <p:xfrm>
          <a:off x="3691157" y="710287"/>
          <a:ext cx="7835316" cy="4468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8695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11366" y="5248990"/>
            <a:ext cx="826641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Az igazolt Hipotézis 3-as drámai súlyának érzékeltetésre az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össz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hazai településre vetített értékekkel</a:t>
            </a:r>
            <a:b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(saját ábra)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940D9DE-94AF-426D-98E0-DF245140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5" t="35107" r="6991" b="11733"/>
          <a:stretch/>
        </p:blipFill>
        <p:spPr>
          <a:xfrm>
            <a:off x="3580067" y="1149793"/>
            <a:ext cx="8129016" cy="34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49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665654" y="5510167"/>
            <a:ext cx="826641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 megfizethetőség egyes településcsoportokra jellemző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korlátainak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érzékeltetése az ingatlanértékek és a jövedelmi szintek tükrében(saját ábra)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B1EACDB-2F73-42D0-86B9-247CEAD03E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650568"/>
              </p:ext>
            </p:extLst>
          </p:nvPr>
        </p:nvGraphicFramePr>
        <p:xfrm>
          <a:off x="3950880" y="479738"/>
          <a:ext cx="7387389" cy="4774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249E0D5-D344-41F7-8AAF-874DC805D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11366" y="5510167"/>
            <a:ext cx="826641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 pótlási költségek fedezetének meg(nem)jelenése az éves díjbefizetések tükrében (Hipotézis 4/a cáfolata) (saját ábra)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B92F908-6D1B-4FDE-8C07-009D6A1F53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54" y="598203"/>
            <a:ext cx="7344010" cy="4529272"/>
          </a:xfrm>
          <a:prstGeom prst="rect">
            <a:avLst/>
          </a:prstGeom>
          <a:noFill/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ED1DD0E-F463-4724-8E0E-B9FB685AE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9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4908093"/>
            <a:ext cx="8266418" cy="87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Korrelációs kapcsolatok vizsgálata a függő változó (OPK/fő) és a vizsgálatba vont TIKA adatbázisban elérhető magyarázó változók között.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Erős pozitív kapcsolat (0,7≤rho&lt;1)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75D26AE-5E6C-4E40-AABA-AA383D4BD2C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1"/>
          <a:stretch/>
        </p:blipFill>
        <p:spPr bwMode="auto">
          <a:xfrm>
            <a:off x="5586336" y="1287179"/>
            <a:ext cx="3573710" cy="329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51000B4-A580-4797-8715-D34806043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5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4908093"/>
            <a:ext cx="8266418" cy="87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Korrelációs kapcsolatok vizsgálata a függő változó (OPK/fő) és a vizsgálatba vont TIKA adatbázisban elérhető magyarázó változók között.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Közepes pozitív kapcsolat (0,2≤rho&lt;0,7)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3203A33-C885-4F1E-98F3-103DAA3F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" r="51840" b="13520"/>
          <a:stretch/>
        </p:blipFill>
        <p:spPr>
          <a:xfrm>
            <a:off x="5150839" y="1567495"/>
            <a:ext cx="4446165" cy="291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81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4908093"/>
            <a:ext cx="8266418" cy="87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Korrelációs kapcsolatok vizsgálata a függő változó (OPK/fő) és a vizsgálatba vont TIKA adatbázisban elérhető magyarázó változók között.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Közepes negatív kapcsolat (-0,2≤rho&lt;-0,7)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9EE8C01-DFDD-4558-872C-8D9B3217D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45" b="11186"/>
          <a:stretch/>
        </p:blipFill>
        <p:spPr>
          <a:xfrm>
            <a:off x="4998942" y="871927"/>
            <a:ext cx="4841173" cy="369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72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318782" y="640081"/>
            <a:ext cx="311231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Fizetési Hajlandóság,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Értékítélet?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B278E2C-6ACE-4309-BC27-59D2EB1BF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66"/>
          <a:stretch/>
        </p:blipFill>
        <p:spPr>
          <a:xfrm>
            <a:off x="3645231" y="1775119"/>
            <a:ext cx="8063852" cy="399097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6497FB61-576B-423E-873E-2DA35E7A0040}"/>
              </a:ext>
            </a:extLst>
          </p:cNvPr>
          <p:cNvSpPr txBox="1"/>
          <p:nvPr/>
        </p:nvSpPr>
        <p:spPr>
          <a:xfrm>
            <a:off x="5335398" y="874868"/>
            <a:ext cx="61742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altLang="de-DE" sz="2100" dirty="0">
                <a:latin typeface="Calibri" panose="020F0502020204030204" pitchFamily="34" charset="0"/>
                <a:cs typeface="Calibri" panose="020F0502020204030204" pitchFamily="34" charset="0"/>
              </a:rPr>
              <a:t>Jövedelemarányos kiadások Magyarországon</a:t>
            </a:r>
          </a:p>
          <a:p>
            <a:pPr algn="r"/>
            <a:r>
              <a:rPr lang="hu-HU" altLang="de-DE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sz="2100" dirty="0">
                <a:latin typeface="Calibri" panose="020F0502020204030204" pitchFamily="34" charset="0"/>
                <a:cs typeface="Calibri" panose="020F0502020204030204" pitchFamily="34" charset="0"/>
              </a:rPr>
              <a:t>(2012)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0EBFE8F-3976-49A6-BDCC-B7C7CABFAF17}"/>
              </a:ext>
            </a:extLst>
          </p:cNvPr>
          <p:cNvSpPr txBox="1"/>
          <p:nvPr/>
        </p:nvSpPr>
        <p:spPr>
          <a:xfrm>
            <a:off x="8900720" y="5552245"/>
            <a:ext cx="27348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050" dirty="0"/>
              <a:t>Forrás</a:t>
            </a:r>
            <a:r>
              <a:rPr lang="en-AU" sz="1050" dirty="0"/>
              <a:t>: </a:t>
            </a:r>
            <a:r>
              <a:rPr lang="hu-HU" sz="1050" dirty="0"/>
              <a:t>Magyar Víziközmű Szövetség (MaVíz</a:t>
            </a:r>
            <a:r>
              <a:rPr lang="en-AU" sz="1050" dirty="0"/>
              <a:t>)</a:t>
            </a:r>
          </a:p>
          <a:p>
            <a:pPr algn="r"/>
            <a:r>
              <a:rPr lang="en-AU" sz="1050" dirty="0"/>
              <a:t>KPMG </a:t>
            </a:r>
            <a:r>
              <a:rPr lang="hu-HU" sz="1050" dirty="0"/>
              <a:t>tanulmány</a:t>
            </a:r>
          </a:p>
        </p:txBody>
      </p:sp>
    </p:spTree>
    <p:extLst>
      <p:ext uri="{BB962C8B-B14F-4D97-AF65-F5344CB8AC3E}">
        <p14:creationId xmlns:p14="http://schemas.microsoft.com/office/powerpoint/2010/main" val="2232555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4908093"/>
            <a:ext cx="8266418" cy="1209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Korrelációs kapcsolatok vizsgálata a függő változó (OPK/fő) és a vizsgálatba vont TIKA adatbázisban elérhető magyarázó változók között.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Gyenge pozitív kapcsolat (0&lt;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rho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&lt;0,2)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14D93A6-3530-47EE-A4DB-B8B547B9B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13" b="10009"/>
          <a:stretch/>
        </p:blipFill>
        <p:spPr>
          <a:xfrm>
            <a:off x="5075339" y="1385511"/>
            <a:ext cx="4521667" cy="32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20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5510167"/>
            <a:ext cx="8266418" cy="64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 díjkülönbségek jelentéktelen mértékének és a valóság, valamint percepció eltéréseinek érzékeltetésére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(5/a Hipotézisek cáfolata) (saját ábra)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3B3E448-7A66-4DDC-A7CF-AF28B1C3F88C}"/>
              </a:ext>
            </a:extLst>
          </p:cNvPr>
          <p:cNvSpPr txBox="1"/>
          <p:nvPr/>
        </p:nvSpPr>
        <p:spPr>
          <a:xfrm>
            <a:off x="3604366" y="586037"/>
            <a:ext cx="8080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ea typeface="Tahoma" panose="020B0604030504040204" pitchFamily="34" charset="0"/>
                <a:cs typeface="Tahoma" panose="020B0604030504040204" pitchFamily="34" charset="0"/>
              </a:rPr>
              <a:t>A csapvíz díjára vonatkozó lakossági becslések és a díjbevételekből visszaszámolt átlagos egy m</a:t>
            </a:r>
            <a:r>
              <a:rPr lang="hu-HU" sz="1400" b="1" baseline="30000" dirty="0"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hu-HU" sz="1400" b="1" dirty="0">
                <a:ea typeface="Tahoma" panose="020B0604030504040204" pitchFamily="34" charset="0"/>
                <a:cs typeface="Tahoma" panose="020B0604030504040204" pitchFamily="34" charset="0"/>
              </a:rPr>
              <a:t>-re eső víz és csatorna díjak a települések mérete függvényében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A2A8242-8ECB-453C-9276-4B99C682C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456012"/>
              </p:ext>
            </p:extLst>
          </p:nvPr>
        </p:nvGraphicFramePr>
        <p:xfrm>
          <a:off x="3684123" y="1109257"/>
          <a:ext cx="8049260" cy="411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DEFD1D8-0091-4FF7-B11E-D5D554AAF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5510167"/>
            <a:ext cx="826641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Vertikális szolidaritási szerepvállalási készség érzékeltetése (az 5/b Hipotézis felszínes igazolása a MaSzeSz felmérésből átvett ábra alapján)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28400BA-308D-44B2-961F-E153D9999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4" t="18442" r="6078" b="7988"/>
          <a:stretch/>
        </p:blipFill>
        <p:spPr>
          <a:xfrm>
            <a:off x="3580067" y="583765"/>
            <a:ext cx="8392635" cy="45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57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5510167"/>
            <a:ext cx="826641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 horizontális szolidaritási szerepvállalási készség érzékeltetése (az 5/b Hipotézis felszínes igazolása a MaSzeSz felmérésből átvett ábra alapján)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153436A-BAC4-4FA7-AC5E-69BB5BAD3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9" t="18521" r="5940" b="7930"/>
          <a:stretch/>
        </p:blipFill>
        <p:spPr>
          <a:xfrm>
            <a:off x="3580067" y="458277"/>
            <a:ext cx="8129016" cy="45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42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80067" y="5510167"/>
            <a:ext cx="8266418" cy="64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Keresztösszefüggések vizsgálata lineáris regresszió módszerével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hu-HU" sz="1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5-ös hipotézis részleges igazolása (Horizontális szolidaritás)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(saját ábra)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8F0D788-62A6-4A76-B7FC-0E2BF318B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4" t="24590" r="8487" b="16941"/>
          <a:stretch/>
        </p:blipFill>
        <p:spPr>
          <a:xfrm>
            <a:off x="3567294" y="695836"/>
            <a:ext cx="8141790" cy="4308440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623B188-DF8D-47AF-88FB-BCA720062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5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Kutatási eredmények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082123-F902-4052-A22C-3C0D1FE35471}"/>
              </a:ext>
            </a:extLst>
          </p:cNvPr>
          <p:cNvSpPr txBox="1"/>
          <p:nvPr/>
        </p:nvSpPr>
        <p:spPr>
          <a:xfrm>
            <a:off x="3566911" y="5032863"/>
            <a:ext cx="8266418" cy="1106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Integrált TIKA és Vízérték kutatási adatbázis klaszteranalízisének eredményeként azonosított települési szegmensek.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Az eltérő vagyon és díjgazdálkodási, megküzdési lehetőségeket a dolgozat végső formájában ismertetem (saját ábra)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9554EB4-E83E-4B2E-B4CD-24EA2DF4A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32" t="24591" r="7385" b="15095"/>
          <a:stretch/>
        </p:blipFill>
        <p:spPr>
          <a:xfrm>
            <a:off x="3580067" y="718359"/>
            <a:ext cx="8068829" cy="3962697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0471B21-E167-473A-9427-95CD36211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CA93B16-0B43-4020-B158-26F8C81A867F}"/>
              </a:ext>
            </a:extLst>
          </p:cNvPr>
          <p:cNvSpPr txBox="1"/>
          <p:nvPr/>
        </p:nvSpPr>
        <p:spPr>
          <a:xfrm>
            <a:off x="1381387" y="2416029"/>
            <a:ext cx="942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VÍZIKÖZMŰ INFRASTRUKTÚRA PÓTLÁSI SZÜKSÉGLETEI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TÁRSADALMI SZEREPVÁLLALÁS - SZOLIDARITÁSI KÉNYSZEREK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A936E04-EE63-41CA-AC3B-1D9604E28128}"/>
              </a:ext>
            </a:extLst>
          </p:cNvPr>
          <p:cNvSpPr txBox="1"/>
          <p:nvPr/>
        </p:nvSpPr>
        <p:spPr>
          <a:xfrm>
            <a:off x="4389539" y="1769969"/>
            <a:ext cx="2615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Kovács Károly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A6FAD3D-7B5D-41C4-A24D-0CA31A1F0877}"/>
              </a:ext>
            </a:extLst>
          </p:cNvPr>
          <p:cNvSpPr txBox="1"/>
          <p:nvPr/>
        </p:nvSpPr>
        <p:spPr>
          <a:xfrm>
            <a:off x="2897696" y="380010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Budapesti Corvinus Egyetem Gazdálkodástani Doktori Iskola</a:t>
            </a:r>
          </a:p>
        </p:txBody>
      </p:sp>
      <p:pic>
        <p:nvPicPr>
          <p:cNvPr id="9" name="Kép 8" descr="Előterjesztés Doktori fokozatszerzés Jóváhagyására">
            <a:extLst>
              <a:ext uri="{FF2B5EF4-FFF2-40B4-BE49-F238E27FC236}">
                <a16:creationId xmlns:a16="http://schemas.microsoft.com/office/drawing/2014/main" id="{00B13D6F-E73D-42A6-B085-A4F682B5089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58" y="5367599"/>
            <a:ext cx="3448050" cy="132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504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380763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hu-HU" sz="3600" b="1" i="0" u="none" strike="noStrike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+mj-ea"/>
                <a:cs typeface="+mj-cs"/>
              </a:rPr>
              <a:t>Eszközök valós értékvesztése és az éves ÉCS pótlási erejének csökkenése </a:t>
            </a:r>
            <a:br>
              <a:rPr kumimoji="0" lang="hu-HU" sz="3600" b="1" i="0" u="none" strike="noStrike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lang="hu-HU" sz="2400" dirty="0">
                <a:solidFill>
                  <a:sysClr val="windowText" lastClr="000000"/>
                </a:solidFill>
              </a:rPr>
              <a:t>(ÉCS - lineáris %, Inflációs hatás (% az előző év bázisán))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600" b="1" i="0" u="none" strike="noStrike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955FDA5-2B3F-4A91-92AB-BC35369EA886}"/>
              </a:ext>
            </a:extLst>
          </p:cNvPr>
          <p:cNvSpPr txBox="1"/>
          <p:nvPr/>
        </p:nvSpPr>
        <p:spPr>
          <a:xfrm>
            <a:off x="4580496" y="5456835"/>
            <a:ext cx="612815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2%-OS LINEÁRIS ÉRTÉKCSÖKKENÉS, VALAMINT A 3, ILLETVE 5%-OS ÉS HAZAI, A MINDENKORI BÁZISÉVRE SZÁMÍTOTT INFLÁCIÓS GÖRBÉK (SAJÁT ÁBRA)</a:t>
            </a:r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23983CB-B18A-41CB-82EC-FFE35ADF34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976342"/>
              </p:ext>
            </p:extLst>
          </p:nvPr>
        </p:nvGraphicFramePr>
        <p:xfrm>
          <a:off x="3827845" y="729842"/>
          <a:ext cx="7881238" cy="4450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93AD3F07-5F8A-4EAC-BB97-45510EEA8996}"/>
              </a:ext>
            </a:extLst>
          </p:cNvPr>
          <p:cNvSpPr txBox="1"/>
          <p:nvPr/>
        </p:nvSpPr>
        <p:spPr>
          <a:xfrm>
            <a:off x="6096000" y="3374946"/>
            <a:ext cx="26330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rgbClr val="C00000"/>
                </a:solidFill>
              </a:rPr>
              <a:t>Kumulált HUF  Infláció (1990-2012): 1200%!</a:t>
            </a:r>
            <a:endParaRPr lang="hu-HU" sz="1600" b="1" u="sng" dirty="0">
              <a:solidFill>
                <a:srgbClr val="C00000"/>
              </a:solidFill>
            </a:endParaRP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ED7CCA9-E65F-4CA3-9D3B-E87DCFFCD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2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318782" y="640081"/>
            <a:ext cx="311231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Víziközmű rendszerek állapota Magyarországon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E1939A9B-E4D0-4D90-8D52-63B7722B91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4"/>
          <a:stretch/>
        </p:blipFill>
        <p:spPr>
          <a:xfrm>
            <a:off x="3649441" y="724725"/>
            <a:ext cx="3858705" cy="2952259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55ECC836-166D-465F-B9E6-C5FF816B4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5"/>
          <a:stretch/>
        </p:blipFill>
        <p:spPr>
          <a:xfrm>
            <a:off x="6770229" y="3000572"/>
            <a:ext cx="4796156" cy="2897308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A66D77E-0FED-4022-A2B8-46FA67444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318782" y="640081"/>
            <a:ext cx="311231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települési víziközmű vezetékek hossza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497FB61-576B-423E-873E-2DA35E7A0040}"/>
              </a:ext>
            </a:extLst>
          </p:cNvPr>
          <p:cNvSpPr txBox="1"/>
          <p:nvPr/>
        </p:nvSpPr>
        <p:spPr>
          <a:xfrm>
            <a:off x="5335398" y="874868"/>
            <a:ext cx="61742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de-DE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Vízellátás és szennyvízelvezetés összesen</a:t>
            </a:r>
            <a:endParaRPr kumimoji="0" lang="en-GB" altLang="de-DE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7D02766-509B-4EA2-B1BA-34CE1F4F3A86}"/>
              </a:ext>
            </a:extLst>
          </p:cNvPr>
          <p:cNvSpPr txBox="1"/>
          <p:nvPr/>
        </p:nvSpPr>
        <p:spPr>
          <a:xfrm>
            <a:off x="3749879" y="2555421"/>
            <a:ext cx="7195657" cy="2562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KSH szerint: 			117.308 kilométer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MEKH szerint:			164.000 kilométer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2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21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másképpen mintegy 3-4 Egyenlítő hosszúságú vezetékhálózatot foglal magába.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77F4408-5BC9-4732-A20C-3401A1354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Viziközművagyon-értékelés felépítése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9CC11A-B06C-4842-AA4C-43CE09DBAF3D}"/>
              </a:ext>
            </a:extLst>
          </p:cNvPr>
          <p:cNvSpPr txBox="1"/>
          <p:nvPr/>
        </p:nvSpPr>
        <p:spPr>
          <a:xfrm>
            <a:off x="3974602" y="5741555"/>
            <a:ext cx="797594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Közművagyon-értékelési piramis, TIKA szoftverrel támogatott adatfeldolgozás (saját ábra)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9944702-C95D-4602-A9F5-00F7625E7D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09" y="751641"/>
            <a:ext cx="6124307" cy="4444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502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A31AFD8-28AE-4B05-9B7B-E37E97F34623}"/>
              </a:ext>
            </a:extLst>
          </p:cNvPr>
          <p:cNvSpPr txBox="1"/>
          <p:nvPr/>
        </p:nvSpPr>
        <p:spPr>
          <a:xfrm>
            <a:off x="117446" y="640081"/>
            <a:ext cx="3573710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több szempontú integrált vagyonértékelés folyamata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89CC11A-B06C-4842-AA4C-43CE09DBAF3D}"/>
              </a:ext>
            </a:extLst>
          </p:cNvPr>
          <p:cNvSpPr txBox="1"/>
          <p:nvPr/>
        </p:nvSpPr>
        <p:spPr>
          <a:xfrm>
            <a:off x="3974602" y="5741555"/>
            <a:ext cx="797594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TIKA Szoftver felépítésének folyamatábrája (saját ábra)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3DE2D49-EF8D-4E3C-BF97-D4878DF1E181}"/>
              </a:ext>
            </a:extLst>
          </p:cNvPr>
          <p:cNvSpPr txBox="1"/>
          <p:nvPr/>
        </p:nvSpPr>
        <p:spPr>
          <a:xfrm>
            <a:off x="6969261" y="900852"/>
            <a:ext cx="135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0DF115C-A425-492B-9DF1-16ED5BA45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1"/>
          <a:stretch/>
        </p:blipFill>
        <p:spPr>
          <a:xfrm>
            <a:off x="3498345" y="649224"/>
            <a:ext cx="8129016" cy="493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32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1477</Words>
  <Application>Microsoft Office PowerPoint</Application>
  <PresentationFormat>Szélesvásznú</PresentationFormat>
  <Paragraphs>157</Paragraphs>
  <Slides>46</Slides>
  <Notes>0</Notes>
  <HiddenSlides>25</HiddenSlides>
  <MMClips>21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Tahoma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kovacs.karoly@BDL.hu</dc:creator>
  <cp:lastModifiedBy>Kovács Károly</cp:lastModifiedBy>
  <cp:revision>5</cp:revision>
  <dcterms:created xsi:type="dcterms:W3CDTF">2020-10-27T09:13:17Z</dcterms:created>
  <dcterms:modified xsi:type="dcterms:W3CDTF">2020-10-28T21:11:06Z</dcterms:modified>
</cp:coreProperties>
</file>