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422" r:id="rId3"/>
    <p:sldId id="423" r:id="rId4"/>
    <p:sldId id="433" r:id="rId5"/>
    <p:sldId id="424" r:id="rId6"/>
    <p:sldId id="425" r:id="rId7"/>
    <p:sldId id="436" r:id="rId8"/>
    <p:sldId id="437" r:id="rId9"/>
    <p:sldId id="426" r:id="rId10"/>
    <p:sldId id="427" r:id="rId11"/>
    <p:sldId id="428" r:id="rId12"/>
    <p:sldId id="438" r:id="rId13"/>
    <p:sldId id="439" r:id="rId14"/>
    <p:sldId id="441" r:id="rId15"/>
    <p:sldId id="440" r:id="rId16"/>
    <p:sldId id="429" r:id="rId17"/>
    <p:sldId id="430" r:id="rId18"/>
    <p:sldId id="40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dirty="0"/>
              <a:t>Árbevétel összesített adat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F4-478F-A705-CDD1C65B36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F4-478F-A705-CDD1C65B36CF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[innovation.xlsx]Munka1!$H$24:$I$24</c:f>
              <c:strCache>
                <c:ptCount val="2"/>
                <c:pt idx="0">
                  <c:v>Új fejlesztésű termék, szolgáltatás</c:v>
                </c:pt>
                <c:pt idx="1">
                  <c:v>Egyéb termék, szolgáltatás</c:v>
                </c:pt>
              </c:strCache>
            </c:strRef>
          </c:cat>
          <c:val>
            <c:numRef>
              <c:f>[innovation.xlsx]Munka1!$H$25:$I$25</c:f>
              <c:numCache>
                <c:formatCode>#,##0</c:formatCode>
                <c:ptCount val="2"/>
                <c:pt idx="0">
                  <c:v>15370</c:v>
                </c:pt>
                <c:pt idx="1">
                  <c:v>15680.505050505049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F4-478F-A705-CDD1C65B3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3500000" scaled="1"/>
      <a:tileRect/>
    </a:gradFill>
    <a:ln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/>
              <a:t>Fedezet összesített adat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5B-4115-A0C0-5AB0B516607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5B-4115-A0C0-5AB0B5166077}"/>
              </c:ext>
            </c:extLst>
          </c:dPt>
          <c:dLbls>
            <c:dLbl>
              <c:idx val="0"/>
              <c:layout>
                <c:manualLayout>
                  <c:x val="0.05"/>
                  <c:y val="-7.4074074074074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5B-4115-A0C0-5AB0B5166077}"/>
                </c:ext>
              </c:extLst>
            </c:dLbl>
            <c:dLbl>
              <c:idx val="1"/>
              <c:layout>
                <c:manualLayout>
                  <c:x val="-4.287348730551948E-2"/>
                  <c:y val="7.09496810336977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5B-4115-A0C0-5AB0B516607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[innovation.xlsx]Munka1!$H$33:$I$33</c:f>
              <c:strCache>
                <c:ptCount val="2"/>
                <c:pt idx="0">
                  <c:v>Új fejlesztésű termék, szolgáltatás</c:v>
                </c:pt>
                <c:pt idx="1">
                  <c:v>Egyéb termék, szolgáltatás</c:v>
                </c:pt>
              </c:strCache>
            </c:strRef>
          </c:cat>
          <c:val>
            <c:numRef>
              <c:f>[innovation.xlsx]Munka1!$H$34:$I$34</c:f>
              <c:numCache>
                <c:formatCode>#,##0</c:formatCode>
                <c:ptCount val="2"/>
                <c:pt idx="0">
                  <c:v>5484</c:v>
                </c:pt>
                <c:pt idx="1">
                  <c:v>1685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5B-4115-A0C0-5AB0B5166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463ACD-4D14-494C-98B7-1451C482E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783B567-80FD-43C9-A696-ACAAFD63A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4581E7-837B-4BC4-B989-2E86233E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4EA3-99AA-4626-BCEA-BAC40E61E9E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D2949DA-DCC7-4AE1-AB17-35665777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3B859B-D790-4079-886A-BAADD332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77A5-E43C-49AE-998E-F31F59063D8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id="{0C4D70B5-484B-4C00-BE20-60DA5125B608}"/>
              </a:ext>
            </a:extLst>
          </p:cNvPr>
          <p:cNvSpPr/>
          <p:nvPr userDrawn="1"/>
        </p:nvSpPr>
        <p:spPr>
          <a:xfrm>
            <a:off x="0" y="6461529"/>
            <a:ext cx="12192000" cy="365125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EDDB86-3A68-4A55-8357-643FF250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BFA786E-20D7-4962-877B-3DD6AAD87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A71C71-8737-4769-A3D0-2A3AC1B5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4EA3-99AA-4626-BCEA-BAC40E61E9E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679DE79-62DF-4B86-8224-DBA41E34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851B6C-A1F5-4D0E-9ED5-67E5D53D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77A5-E43C-49AE-998E-F31F59063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9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8C84376-605E-4F75-A533-43764E883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46D0DD8-72B9-4338-B1ED-258826452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5D2522-04D2-4B23-B03A-767C732E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4EA3-99AA-4626-BCEA-BAC40E61E9E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C1F6D9C-E1E1-4127-9821-EB36EE63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F06C539-73A2-4A91-9921-761C8D5D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77A5-E43C-49AE-998E-F31F59063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0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6799" y="1295864"/>
            <a:ext cx="10570261" cy="50293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8587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2647D5-FC44-4896-A092-6B08516A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1EF352-78CA-4E6A-B88E-02D33BBE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3A26AF-CDC0-494A-8E63-54898AE1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4EA3-99AA-4626-BCEA-BAC40E61E9E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B3948C-B175-4D7B-927D-90D228B1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95BEC2-6BBA-4F93-B3A5-21A37512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77A5-E43C-49AE-998E-F31F59063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0EF7FD-586E-422F-9209-FE3CBBE5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724AE4-4478-404F-B7AF-729C315FE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A9A34B-345B-4533-8152-3C66EB68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4EA3-99AA-4626-BCEA-BAC40E61E9E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999A702-87E8-4B0C-82D3-57C96BA2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11CEC5-57EC-4DFC-8815-D13D8225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77A5-E43C-49AE-998E-F31F59063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8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D31FF3-CA2E-4F52-B3C7-5F9C4A7C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6EB4CF-5F45-41EC-B19C-E98F8C653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4CA146D-C49D-4723-A00C-EC5F6907B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3564B76-9DF6-4FC4-AE8A-7FE65A76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4EA3-99AA-4626-BCEA-BAC40E61E9E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D279304-C2B4-42B4-9BBA-E66C7BFC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9E1C50-4982-4174-9382-3D137615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77A5-E43C-49AE-998E-F31F59063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3BA7E9-94FA-44C7-A768-ADD18666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555B14D-30C7-4ECB-BFA3-FB2298B9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FA9B5C3-E89C-4892-9131-5CD258DE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9A007C6-9B2D-4B1E-92CF-3333A5A35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F9B26DC-61BE-4E9C-A6E1-630D54167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362559A-C751-47CB-B269-6E634605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4EA3-99AA-4626-BCEA-BAC40E61E9E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580EC1F-B0F9-4F80-A4A1-00E4F880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C2FFE19-2050-44CF-9824-B5EC9FA8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77A5-E43C-49AE-998E-F31F59063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27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2CE5A7-BC9A-49D6-8041-A7732CB3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2D1143F-3FED-4306-89A1-CF11B960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4EA3-99AA-4626-BCEA-BAC40E61E9E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F4501E8-7DA0-446C-8265-33303B06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DF79A41-351C-4855-868F-9D23DCF2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77A5-E43C-49AE-998E-F31F59063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6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4F0ABF4-DB32-4731-9880-E3C26D19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4EA3-99AA-4626-BCEA-BAC40E61E9E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9ABBB61-5F4B-4737-AB80-DA9FF2EC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51BFCF8-D9A3-47B3-86D5-8F00C7C7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77A5-E43C-49AE-998E-F31F59063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20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E309A9-0206-4CA7-A197-4202821D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8BFC54-6A23-4D6F-9586-1FA20E00E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338718C-9639-4269-BD78-0BD6B1927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210F517-954D-4EE9-89E5-34B3C9D8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4EA3-99AA-4626-BCEA-BAC40E61E9E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01BC26A-F4FE-4D13-B432-57C7A1DA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5682EB7-F9F2-4F93-98E1-C91A2206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77A5-E43C-49AE-998E-F31F59063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5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6711F3-012E-402A-B6F6-DF9215C4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4DA85EF-9F89-454B-87D8-D3BA69201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EE461E0-40C3-4294-88E5-A2F719333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CC7533-CA61-4C9A-8742-894A95DA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4EA3-99AA-4626-BCEA-BAC40E61E9E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ECA3BD-532D-47B6-9B96-0D116656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A8826E1-1AAA-41B0-A8E1-3AA2AF37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77A5-E43C-49AE-998E-F31F59063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9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FD07F58-3F89-4A7D-91F1-0CF2805D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373EEF-94DC-4FF1-90D3-2D2149E1B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4586D7-2756-4C83-A0E9-1E9CF3B3D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4EA3-99AA-4626-BCEA-BAC40E61E9E3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FB7313-5E18-457A-A72C-7CAC3E273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F298E1E-0B4D-487A-8949-DC4D29D32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677A5-E43C-49AE-998E-F31F59063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p-water.eu/" TargetMode="External"/><Relationship Id="rId2" Type="http://schemas.openxmlformats.org/officeDocument/2006/relationships/hyperlink" Target="https://nkfih.gov.hu/kutatas-fejleszte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67956" y="5934995"/>
            <a:ext cx="8387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+mj-lt"/>
                <a:ea typeface="MetaBold-Roman" charset="0"/>
                <a:cs typeface="MetaBold-Roman" charset="0"/>
              </a:rPr>
              <a:t>2018. november 7.  - MaSzeSz szakmai nap</a:t>
            </a:r>
            <a:endParaRPr lang="de-DE" sz="1100" dirty="0">
              <a:latin typeface="+mj-lt"/>
              <a:ea typeface="MetaBold-Roman" charset="0"/>
              <a:cs typeface="MetaBold-Roman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010731" y="2177006"/>
            <a:ext cx="8387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latin typeface="+mj-lt"/>
              </a:rPr>
              <a:t>PIACORIENTÁLT - INNOVÁCIÓ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ABB5A3D-442B-49AF-9D6E-CF993F30854C}"/>
              </a:ext>
            </a:extLst>
          </p:cNvPr>
          <p:cNvSpPr txBox="1"/>
          <p:nvPr/>
        </p:nvSpPr>
        <p:spPr>
          <a:xfrm>
            <a:off x="9255678" y="4550000"/>
            <a:ext cx="2285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</a:rPr>
              <a:t>Kovács Károly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002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F57BB0D-A4CB-4270-9C65-95271B37504E}"/>
              </a:ext>
            </a:extLst>
          </p:cNvPr>
          <p:cNvSpPr txBox="1"/>
          <p:nvPr/>
        </p:nvSpPr>
        <p:spPr>
          <a:xfrm>
            <a:off x="179512" y="1484784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prstClr val="black"/>
                </a:solidFill>
                <a:latin typeface="+mj-lt"/>
              </a:rPr>
              <a:t>Megoldásra váró igény:</a:t>
            </a:r>
          </a:p>
          <a:p>
            <a:pPr lvl="0"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Magas beruházási költségigényű fejlesztések költséghatékonyságának biztosítása, a mérnöki munka és tudás felértékelése</a:t>
            </a:r>
          </a:p>
          <a:p>
            <a:endParaRPr lang="hu-HU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A gondolat születése: </a:t>
            </a:r>
          </a:p>
          <a:p>
            <a:pPr lvl="0"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 a DCC direkt hatékonyságának és szükségszerűségének elméleti igazolását követően</a:t>
            </a:r>
          </a:p>
          <a:p>
            <a:endParaRPr lang="hu-HU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A Megoldás közreműködői:</a:t>
            </a:r>
          </a:p>
          <a:p>
            <a:pPr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Belső erőforrások, külső partnerek</a:t>
            </a:r>
            <a:endParaRPr lang="en-GB" b="1" dirty="0">
              <a:solidFill>
                <a:prstClr val="black"/>
              </a:solidFill>
              <a:latin typeface="+mj-lt"/>
            </a:endParaRPr>
          </a:p>
          <a:p>
            <a:r>
              <a:rPr lang="hu-HU" dirty="0">
                <a:solidFill>
                  <a:prstClr val="black"/>
                </a:solidFill>
                <a:latin typeface="+mj-lt"/>
              </a:rPr>
              <a:t> </a:t>
            </a:r>
            <a:endParaRPr lang="hu-HU" b="1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Védelmi forma</a:t>
            </a:r>
          </a:p>
          <a:p>
            <a:pPr lvl="0"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 szerzői jog, tudás és tudásmegosztás</a:t>
            </a:r>
            <a:endParaRPr lang="en-GB" dirty="0">
              <a:solidFill>
                <a:prstClr val="black"/>
              </a:solidFill>
              <a:latin typeface="+mj-lt"/>
            </a:endParaRPr>
          </a:p>
          <a:p>
            <a:pPr>
              <a:buFontTx/>
              <a:buChar char="-"/>
            </a:pPr>
            <a:endParaRPr lang="hu-HU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Piac és Készségfejlesztési igény: 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magas</a:t>
            </a:r>
          </a:p>
          <a:p>
            <a:pPr>
              <a:buFontTx/>
              <a:buChar char="-"/>
            </a:pPr>
            <a:endParaRPr lang="hu-HU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Alkalmazási területi korlát: </a:t>
            </a:r>
          </a:p>
          <a:p>
            <a:r>
              <a:rPr lang="hu-HU" dirty="0">
                <a:solidFill>
                  <a:prstClr val="black"/>
                </a:solidFill>
                <a:latin typeface="+mj-lt"/>
              </a:rPr>
              <a:t>- nincs</a:t>
            </a:r>
          </a:p>
          <a:p>
            <a:pPr>
              <a:buFontTx/>
              <a:buChar char="-"/>
            </a:pP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36202CC7-E80E-4365-920E-CD28778D31F8}"/>
              </a:ext>
            </a:extLst>
          </p:cNvPr>
          <p:cNvSpPr txBox="1"/>
          <p:nvPr/>
        </p:nvSpPr>
        <p:spPr>
          <a:xfrm>
            <a:off x="775487" y="294903"/>
            <a:ext cx="838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+mj-lt"/>
                <a:ea typeface="MetaBold-Roman" charset="0"/>
                <a:cs typeface="MetaBold-Roman" charset="0"/>
              </a:rPr>
              <a:t>INNOVÁCIÓS ÉS FEJLESZTÉS TÖRTÉNET: </a:t>
            </a:r>
            <a:r>
              <a:rPr lang="hu-HU" sz="3600" b="1" dirty="0">
                <a:latin typeface="+mj-lt"/>
                <a:ea typeface="MetaBold-Roman" charset="0"/>
                <a:cs typeface="MetaBold-Roman" charset="0"/>
              </a:rPr>
              <a:t>LCC</a:t>
            </a:r>
          </a:p>
        </p:txBody>
      </p:sp>
      <p:pic>
        <p:nvPicPr>
          <p:cNvPr id="6" name="Picture 2" descr="http://www.ecogito.hu/media/gallery_files/sub_page_119/eletciklus_szamitas.jpg">
            <a:extLst>
              <a:ext uri="{FF2B5EF4-FFF2-40B4-BE49-F238E27FC236}">
                <a16:creationId xmlns:a16="http://schemas.microsoft.com/office/drawing/2014/main" id="{1C5B3E5B-8B18-4CCE-8DA4-64D1CCFB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64" y="3728278"/>
            <a:ext cx="4032448" cy="26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1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CAEF597-29ED-4EB8-B36E-D3D9EDF90C59}"/>
              </a:ext>
            </a:extLst>
          </p:cNvPr>
          <p:cNvSpPr txBox="1"/>
          <p:nvPr/>
        </p:nvSpPr>
        <p:spPr>
          <a:xfrm>
            <a:off x="179512" y="1484784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+mj-lt"/>
              </a:rPr>
              <a:t>Megoldásra váró igény: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Életciklus szemlélet elterjesztése &gt;&gt; a hosszú élettartamú eszközök inflációs értékvesztésének kiküszöbölése &gt;&gt; Közművagyon-értékelést támogató módszertani és IT eszköz létrehozása</a:t>
            </a:r>
            <a:endParaRPr lang="en-GB" dirty="0">
              <a:latin typeface="+mj-lt"/>
            </a:endParaRPr>
          </a:p>
          <a:p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 gondolat születése: 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a kidolgozott módszertan alkalmazási/védelmi formáinak</a:t>
            </a:r>
          </a:p>
          <a:p>
            <a:r>
              <a:rPr lang="hu-HU" dirty="0">
                <a:latin typeface="+mj-lt"/>
              </a:rPr>
              <a:t>egyeztetése</a:t>
            </a:r>
          </a:p>
          <a:p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 Megoldás közreműködői:</a:t>
            </a:r>
          </a:p>
          <a:p>
            <a:pPr lvl="0"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Belső erőforrások, külső partnerek</a:t>
            </a:r>
          </a:p>
          <a:p>
            <a:pPr lvl="0">
              <a:buFontTx/>
              <a:buChar char="-"/>
            </a:pPr>
            <a:endParaRPr lang="en-GB" b="1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latin typeface="+mj-lt"/>
              </a:rPr>
              <a:t>Védelmi forma: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szoftver tulajdonjog,</a:t>
            </a: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Piac és Készségfejlesztési igény: </a:t>
            </a:r>
            <a:r>
              <a:rPr lang="hu-HU" dirty="0">
                <a:latin typeface="+mj-lt"/>
              </a:rPr>
              <a:t>magas</a:t>
            </a: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Alkalmazási területi korlát: </a:t>
            </a:r>
            <a:r>
              <a:rPr lang="hu-HU" dirty="0">
                <a:latin typeface="+mj-lt"/>
              </a:rPr>
              <a:t>nincs</a:t>
            </a:r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F74BCA98-8C47-4E9F-B58B-0695F4C7F34C}"/>
              </a:ext>
            </a:extLst>
          </p:cNvPr>
          <p:cNvSpPr txBox="1"/>
          <p:nvPr/>
        </p:nvSpPr>
        <p:spPr>
          <a:xfrm>
            <a:off x="757902" y="279514"/>
            <a:ext cx="838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+mj-lt"/>
                <a:ea typeface="MetaBold-Roman" charset="0"/>
                <a:cs typeface="MetaBold-Roman" charset="0"/>
              </a:rPr>
              <a:t>INNOVÁCIÓS ÉS FEJLESZTÉS TÖRTÉNET: </a:t>
            </a:r>
            <a:r>
              <a:rPr lang="hu-HU" sz="3600" b="1" dirty="0">
                <a:latin typeface="+mj-lt"/>
                <a:ea typeface="MetaBold-Roman" charset="0"/>
                <a:cs typeface="MetaBold-Roman" charset="0"/>
              </a:rPr>
              <a:t>TIKA</a:t>
            </a:r>
          </a:p>
        </p:txBody>
      </p:sp>
      <p:pic>
        <p:nvPicPr>
          <p:cNvPr id="6" name="Picture 2" descr="I:\Marketing\Kreatív anyagok\tika.jpg">
            <a:extLst>
              <a:ext uri="{FF2B5EF4-FFF2-40B4-BE49-F238E27FC236}">
                <a16:creationId xmlns:a16="http://schemas.microsoft.com/office/drawing/2014/main" id="{EB0565C0-E70E-43D0-BF61-9382196E0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5624" y="1484784"/>
            <a:ext cx="2667776" cy="1358141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C1AFD38-F31A-47FA-B98B-C57194E1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04" y="2945737"/>
            <a:ext cx="6523196" cy="349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22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CAEF597-29ED-4EB8-B36E-D3D9EDF90C59}"/>
              </a:ext>
            </a:extLst>
          </p:cNvPr>
          <p:cNvSpPr txBox="1"/>
          <p:nvPr/>
        </p:nvSpPr>
        <p:spPr>
          <a:xfrm>
            <a:off x="179512" y="1484784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+mj-lt"/>
              </a:rPr>
              <a:t>Megoldásra váró igény: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Saját projektek kiszolgálása</a:t>
            </a:r>
          </a:p>
          <a:p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 gondolat születése: 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belső igény és piaci kínálat egyeztetése</a:t>
            </a: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 Megoldás közreműködői: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Belső erőforrások</a:t>
            </a:r>
          </a:p>
          <a:p>
            <a:endParaRPr lang="hu-HU" b="1" dirty="0">
              <a:latin typeface="+mj-lt"/>
            </a:endParaRPr>
          </a:p>
          <a:p>
            <a:r>
              <a:rPr lang="hu-HU" b="1" dirty="0">
                <a:latin typeface="+mj-lt"/>
              </a:rPr>
              <a:t>Védelmi forma: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Mintaoltalom bejegyzés folyamatban</a:t>
            </a: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Piac és Készségfejlesztési igény: </a:t>
            </a:r>
            <a:r>
              <a:rPr lang="hu-HU" dirty="0">
                <a:latin typeface="+mj-lt"/>
              </a:rPr>
              <a:t>alacsony</a:t>
            </a: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Alkalmazási területi korlát: </a:t>
            </a:r>
            <a:r>
              <a:rPr lang="hu-HU" dirty="0">
                <a:latin typeface="+mj-lt"/>
              </a:rPr>
              <a:t>nincs</a:t>
            </a:r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F74BCA98-8C47-4E9F-B58B-0695F4C7F34C}"/>
              </a:ext>
            </a:extLst>
          </p:cNvPr>
          <p:cNvSpPr txBox="1"/>
          <p:nvPr/>
        </p:nvSpPr>
        <p:spPr>
          <a:xfrm>
            <a:off x="573263" y="279514"/>
            <a:ext cx="889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+mj-lt"/>
                <a:ea typeface="MetaBold-Roman" charset="0"/>
                <a:cs typeface="MetaBold-Roman" charset="0"/>
              </a:rPr>
              <a:t>INNOVÁCIÓS ÉS FEJLESZTÉS TÖRTÉNET: </a:t>
            </a:r>
            <a:r>
              <a:rPr lang="hu-HU" sz="3600" b="1" dirty="0">
                <a:latin typeface="+mj-lt"/>
                <a:ea typeface="MetaBold-Roman" charset="0"/>
                <a:cs typeface="MetaBold-Roman" charset="0"/>
              </a:rPr>
              <a:t>VENTUS</a:t>
            </a:r>
          </a:p>
        </p:txBody>
      </p:sp>
      <p:pic>
        <p:nvPicPr>
          <p:cNvPr id="8" name="Kép 7" descr="http://www.purecoidea.com/uploads/content-images/31/Ventus.png">
            <a:extLst>
              <a:ext uri="{FF2B5EF4-FFF2-40B4-BE49-F238E27FC236}">
                <a16:creationId xmlns:a16="http://schemas.microsoft.com/office/drawing/2014/main" id="{B8AE2E4E-11AB-4DE0-959B-CEE1235B837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858" y="1826675"/>
            <a:ext cx="3279531" cy="442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729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CAEF597-29ED-4EB8-B36E-D3D9EDF90C59}"/>
              </a:ext>
            </a:extLst>
          </p:cNvPr>
          <p:cNvSpPr txBox="1"/>
          <p:nvPr/>
        </p:nvSpPr>
        <p:spPr>
          <a:xfrm>
            <a:off x="487243" y="1133091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+mj-lt"/>
              </a:rPr>
              <a:t>Megoldásra váró igény: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Komposzttelepek </a:t>
            </a:r>
            <a:r>
              <a:rPr lang="hu-HU" dirty="0" err="1">
                <a:latin typeface="+mj-lt"/>
              </a:rPr>
              <a:t>csurgalékvíz</a:t>
            </a:r>
            <a:r>
              <a:rPr lang="hu-HU" dirty="0">
                <a:latin typeface="+mj-lt"/>
              </a:rPr>
              <a:t> elvezetésének és szellőztetésének egyidejű robosztus megoldása</a:t>
            </a: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 gondolat születése: 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partner egyeztetés kiállítási környezetben</a:t>
            </a:r>
          </a:p>
          <a:p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 Megoldás közreműködői:</a:t>
            </a:r>
          </a:p>
          <a:p>
            <a:pPr lvl="0"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Belső erőforrások, külső partnerek</a:t>
            </a:r>
          </a:p>
          <a:p>
            <a:r>
              <a:rPr lang="hu-HU" dirty="0">
                <a:latin typeface="+mj-lt"/>
              </a:rPr>
              <a:t> </a:t>
            </a:r>
            <a:endParaRPr lang="hu-HU" b="1" dirty="0">
              <a:latin typeface="+mj-lt"/>
            </a:endParaRPr>
          </a:p>
          <a:p>
            <a:r>
              <a:rPr lang="hu-HU" b="1" dirty="0">
                <a:latin typeface="+mj-lt"/>
              </a:rPr>
              <a:t>Védelmi forma: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korlátozott</a:t>
            </a:r>
          </a:p>
          <a:p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Piac és Készségfejlesztési igény: </a:t>
            </a:r>
            <a:r>
              <a:rPr lang="hu-HU" dirty="0">
                <a:latin typeface="+mj-lt"/>
              </a:rPr>
              <a:t>alacsony</a:t>
            </a: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Alkalmazási területi korlát: </a:t>
            </a:r>
            <a:r>
              <a:rPr lang="hu-HU" dirty="0">
                <a:latin typeface="+mj-lt"/>
              </a:rPr>
              <a:t>nincs</a:t>
            </a:r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F74BCA98-8C47-4E9F-B58B-0695F4C7F34C}"/>
              </a:ext>
            </a:extLst>
          </p:cNvPr>
          <p:cNvSpPr txBox="1"/>
          <p:nvPr/>
        </p:nvSpPr>
        <p:spPr>
          <a:xfrm>
            <a:off x="564471" y="233799"/>
            <a:ext cx="886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+mj-lt"/>
                <a:ea typeface="MetaBold-Roman" charset="0"/>
                <a:cs typeface="MetaBold-Roman" charset="0"/>
              </a:rPr>
              <a:t>INNOVÁCIÓS ÉS FEJLESZTÉS TÖRTÉNET: </a:t>
            </a:r>
            <a:r>
              <a:rPr lang="hu-HU" sz="3600" b="1" dirty="0">
                <a:latin typeface="+mj-lt"/>
                <a:ea typeface="MetaBold-Roman" charset="0"/>
                <a:cs typeface="MetaBold-Roman" charset="0"/>
              </a:rPr>
              <a:t>VENTILO</a:t>
            </a:r>
          </a:p>
        </p:txBody>
      </p:sp>
      <p:pic>
        <p:nvPicPr>
          <p:cNvPr id="6" name="Kép 5" descr="http://www.purecoidea.com/uploads/content-images/28/levegoztetoresfolyoka2-web.png">
            <a:extLst>
              <a:ext uri="{FF2B5EF4-FFF2-40B4-BE49-F238E27FC236}">
                <a16:creationId xmlns:a16="http://schemas.microsoft.com/office/drawing/2014/main" id="{61AD27E4-6D3C-44A4-9624-4ACE6D9F1D1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1654" y="2356489"/>
            <a:ext cx="3727939" cy="357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190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CAEF597-29ED-4EB8-B36E-D3D9EDF90C59}"/>
              </a:ext>
            </a:extLst>
          </p:cNvPr>
          <p:cNvSpPr txBox="1"/>
          <p:nvPr/>
        </p:nvSpPr>
        <p:spPr>
          <a:xfrm>
            <a:off x="487243" y="1133091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+mj-lt"/>
              </a:rPr>
              <a:t>Megoldásra váró igény: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Súlyosan szennyezett hulladéklerakó </a:t>
            </a:r>
            <a:r>
              <a:rPr lang="hu-HU" dirty="0" err="1">
                <a:latin typeface="+mj-lt"/>
              </a:rPr>
              <a:t>csurgalékvizének</a:t>
            </a:r>
            <a:endParaRPr lang="hu-HU" dirty="0">
              <a:latin typeface="+mj-lt"/>
            </a:endParaRPr>
          </a:p>
          <a:p>
            <a:r>
              <a:rPr lang="hu-HU" dirty="0">
                <a:latin typeface="+mj-lt"/>
              </a:rPr>
              <a:t> tisztítása</a:t>
            </a:r>
          </a:p>
          <a:p>
            <a:endParaRPr lang="hu-HU" b="1" dirty="0">
              <a:latin typeface="+mj-lt"/>
            </a:endParaRPr>
          </a:p>
          <a:p>
            <a:r>
              <a:rPr lang="hu-HU" b="1" dirty="0">
                <a:latin typeface="+mj-lt"/>
              </a:rPr>
              <a:t>A gondolat születése: 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konkrét ajánlatkérés</a:t>
            </a:r>
          </a:p>
          <a:p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 Megoldás közreműködői: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belső erőforrások külső partnerek (Vízipari Klaszter)</a:t>
            </a:r>
          </a:p>
          <a:p>
            <a:r>
              <a:rPr lang="hu-HU" dirty="0">
                <a:latin typeface="+mj-lt"/>
              </a:rPr>
              <a:t> </a:t>
            </a:r>
            <a:endParaRPr lang="hu-HU" b="1" dirty="0">
              <a:latin typeface="+mj-lt"/>
            </a:endParaRPr>
          </a:p>
          <a:p>
            <a:r>
              <a:rPr lang="hu-HU" b="1" dirty="0">
                <a:latin typeface="+mj-lt"/>
              </a:rPr>
              <a:t>Védelmi forma: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+mj-lt"/>
              </a:rPr>
              <a:t>Magas műszaki követelmények, belépési küszöb</a:t>
            </a:r>
          </a:p>
          <a:p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Piac és Készségfejlesztési igény: </a:t>
            </a:r>
            <a:r>
              <a:rPr lang="hu-HU" dirty="0">
                <a:latin typeface="+mj-lt"/>
              </a:rPr>
              <a:t>magas</a:t>
            </a: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Alkalmazási területi korlát: </a:t>
            </a:r>
            <a:r>
              <a:rPr lang="hu-HU" dirty="0">
                <a:latin typeface="+mj-lt"/>
              </a:rPr>
              <a:t>nincs</a:t>
            </a:r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F74BCA98-8C47-4E9F-B58B-0695F4C7F34C}"/>
              </a:ext>
            </a:extLst>
          </p:cNvPr>
          <p:cNvSpPr txBox="1"/>
          <p:nvPr/>
        </p:nvSpPr>
        <p:spPr>
          <a:xfrm>
            <a:off x="760833" y="55873"/>
            <a:ext cx="8387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+mj-lt"/>
                <a:ea typeface="MetaBold-Roman" charset="0"/>
                <a:cs typeface="MetaBold-Roman" charset="0"/>
              </a:rPr>
              <a:t>INNOVÁCIÓS ÉS FEJLESZTÉS TÖRTÉNET: </a:t>
            </a:r>
            <a:r>
              <a:rPr lang="hu-HU" sz="3600" b="1" dirty="0">
                <a:latin typeface="+mj-lt"/>
                <a:ea typeface="MetaBold-Roman" charset="0"/>
                <a:cs typeface="MetaBold-Roman" charset="0"/>
              </a:rPr>
              <a:t>CSURGALÉKVÍZ-TISZTÍTÓ KONTÉNER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74FD7EE-75DE-4FD5-BA03-97599FB5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020" y="717622"/>
            <a:ext cx="3504147" cy="216713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2349021-241C-415B-A693-20283883B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77" y="3429000"/>
            <a:ext cx="3865032" cy="28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0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CAEF597-29ED-4EB8-B36E-D3D9EDF90C59}"/>
              </a:ext>
            </a:extLst>
          </p:cNvPr>
          <p:cNvSpPr txBox="1"/>
          <p:nvPr/>
        </p:nvSpPr>
        <p:spPr>
          <a:xfrm>
            <a:off x="487243" y="1133091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+mj-lt"/>
              </a:rPr>
              <a:t>Megoldásra váró igény: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Szennyezett vizek széleskörű </a:t>
            </a:r>
            <a:r>
              <a:rPr lang="hu-HU" dirty="0" err="1">
                <a:latin typeface="+mj-lt"/>
              </a:rPr>
              <a:t>újrahasznosítása</a:t>
            </a:r>
            <a:r>
              <a:rPr lang="hu-HU" dirty="0">
                <a:latin typeface="+mj-lt"/>
              </a:rPr>
              <a:t> </a:t>
            </a:r>
          </a:p>
          <a:p>
            <a:r>
              <a:rPr lang="hu-HU" dirty="0">
                <a:latin typeface="+mj-lt"/>
              </a:rPr>
              <a:t>vízhiányos területeken</a:t>
            </a: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 gondolat születése: 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Klaszter K+F szakmai nap2013</a:t>
            </a:r>
          </a:p>
          <a:p>
            <a:endParaRPr lang="hu-HU" dirty="0">
              <a:latin typeface="+mj-lt"/>
            </a:endParaRPr>
          </a:p>
          <a:p>
            <a:pPr lvl="0"/>
            <a:r>
              <a:rPr lang="hu-HU" b="1" dirty="0">
                <a:latin typeface="+mj-lt"/>
              </a:rPr>
              <a:t>A Megoldás közreműködői:</a:t>
            </a:r>
            <a:br>
              <a:rPr lang="hu-HU" b="1" dirty="0">
                <a:latin typeface="+mj-lt"/>
              </a:rPr>
            </a:br>
            <a:r>
              <a:rPr lang="hu-HU" dirty="0">
                <a:latin typeface="+mj-lt"/>
              </a:rPr>
              <a:t>- 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Belső erőforrások, külső partnerek (FVM)</a:t>
            </a:r>
          </a:p>
          <a:p>
            <a:r>
              <a:rPr lang="hu-HU" dirty="0">
                <a:latin typeface="+mj-lt"/>
              </a:rPr>
              <a:t> </a:t>
            </a:r>
            <a:endParaRPr lang="hu-HU" b="1" dirty="0">
              <a:latin typeface="+mj-lt"/>
            </a:endParaRPr>
          </a:p>
          <a:p>
            <a:r>
              <a:rPr lang="hu-HU" b="1" dirty="0">
                <a:latin typeface="+mj-lt"/>
              </a:rPr>
              <a:t>Védelmi forma: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Trademark + Mintaoltalom </a:t>
            </a:r>
          </a:p>
          <a:p>
            <a:endParaRPr lang="hu-HU" b="1" dirty="0">
              <a:latin typeface="+mj-lt"/>
            </a:endParaRPr>
          </a:p>
          <a:p>
            <a:r>
              <a:rPr lang="hu-HU" b="1" dirty="0">
                <a:latin typeface="+mj-lt"/>
              </a:rPr>
              <a:t>Piac és Készségfejlesztési igény: </a:t>
            </a:r>
            <a:r>
              <a:rPr lang="hu-HU" dirty="0">
                <a:latin typeface="+mj-lt"/>
              </a:rPr>
              <a:t>magas</a:t>
            </a: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Alkalmazási területi korlát: </a:t>
            </a:r>
            <a:r>
              <a:rPr lang="hu-HU" dirty="0">
                <a:latin typeface="+mj-lt"/>
              </a:rPr>
              <a:t>nincs</a:t>
            </a:r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F74BCA98-8C47-4E9F-B58B-0695F4C7F34C}"/>
              </a:ext>
            </a:extLst>
          </p:cNvPr>
          <p:cNvSpPr txBox="1"/>
          <p:nvPr/>
        </p:nvSpPr>
        <p:spPr>
          <a:xfrm>
            <a:off x="760833" y="258097"/>
            <a:ext cx="838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+mj-lt"/>
                <a:ea typeface="MetaBold-Roman" charset="0"/>
                <a:cs typeface="MetaBold-Roman" charset="0"/>
              </a:rPr>
              <a:t>INNOVÁCIÓS ÉS FEJLESZTÉS TÖRTÉNET: </a:t>
            </a:r>
            <a:r>
              <a:rPr lang="hu-HU" sz="3600" b="1" dirty="0">
                <a:latin typeface="+mj-lt"/>
                <a:ea typeface="MetaBold-Roman" charset="0"/>
                <a:cs typeface="MetaBold-Roman" charset="0"/>
              </a:rPr>
              <a:t>REWATER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B1848B1-903D-4B69-96C4-603948672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10" y="2534140"/>
            <a:ext cx="2493745" cy="332499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793614E-0F42-453B-BB9D-DCA287025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15" y="106440"/>
            <a:ext cx="3936845" cy="2952633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AF4532F-E8E6-4D4E-801F-8BAE8F2ACC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r="9099" b="17131"/>
          <a:stretch/>
        </p:blipFill>
        <p:spPr>
          <a:xfrm>
            <a:off x="7593291" y="2888097"/>
            <a:ext cx="4598709" cy="35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70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33363A-FE67-4D08-892D-1E0C52EE8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040140"/>
              </p:ext>
            </p:extLst>
          </p:nvPr>
        </p:nvGraphicFramePr>
        <p:xfrm>
          <a:off x="146895" y="893764"/>
          <a:ext cx="5528258" cy="3376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192051" y="132820"/>
            <a:ext cx="838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+mj-lt"/>
                <a:ea typeface="MetaBold-Roman" charset="0"/>
                <a:cs typeface="MetaBold-Roman" charset="0"/>
              </a:rPr>
              <a:t>INNOVÁCIÓ ÉS MEGTÉRÜLÉSI AGGREGÁLT ADATOK</a:t>
            </a:r>
            <a:endParaRPr lang="en-GB" sz="2400" b="1" dirty="0">
              <a:latin typeface="+mj-lt"/>
              <a:ea typeface="MetaBold-Roman" charset="0"/>
              <a:cs typeface="MetaBold-Roman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1653FB5-CB91-4A20-AD3E-00CD2B25D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515662"/>
              </p:ext>
            </p:extLst>
          </p:nvPr>
        </p:nvGraphicFramePr>
        <p:xfrm>
          <a:off x="5675153" y="2868341"/>
          <a:ext cx="6516848" cy="358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7987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3578" y="391887"/>
            <a:ext cx="838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+mj-lt"/>
                <a:ea typeface="MetaBold-Roman" charset="0"/>
                <a:cs typeface="MetaBold-Roman" charset="0"/>
              </a:rPr>
              <a:t>ÖSSZEGZÉS</a:t>
            </a:r>
            <a:endParaRPr lang="en-GB" sz="2800" b="1" dirty="0">
              <a:latin typeface="+mj-lt"/>
              <a:ea typeface="MetaBold-Roman" charset="0"/>
              <a:cs typeface="MetaBold-Roman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11C0C575-F3AE-44EB-BC78-0E332556FFC0}"/>
              </a:ext>
            </a:extLst>
          </p:cNvPr>
          <p:cNvSpPr/>
          <p:nvPr/>
        </p:nvSpPr>
        <p:spPr>
          <a:xfrm>
            <a:off x="1131276" y="1599971"/>
            <a:ext cx="892712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+mj-lt"/>
              </a:rPr>
              <a:t>Piacorientált innováció a fejlesztés alapjai</a:t>
            </a:r>
          </a:p>
          <a:p>
            <a:endParaRPr lang="hu-HU" i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Piac, szakterület ismerete </a:t>
            </a:r>
            <a:r>
              <a:rPr lang="hu-HU" sz="2400" b="1" dirty="0">
                <a:latin typeface="+mj-lt"/>
              </a:rPr>
              <a:t>(minél lehet </a:t>
            </a:r>
            <a:r>
              <a:rPr lang="hu-HU" sz="2400" b="1" dirty="0" err="1">
                <a:latin typeface="+mj-lt"/>
              </a:rPr>
              <a:t>v.mit</a:t>
            </a:r>
            <a:r>
              <a:rPr lang="hu-HU" sz="2400" b="1" dirty="0">
                <a:latin typeface="+mj-lt"/>
              </a:rPr>
              <a:t> jobban csinálni?)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Nyitottság az új igényekre, kihívásokra </a:t>
            </a:r>
            <a:r>
              <a:rPr lang="hu-HU" sz="2400" b="1" dirty="0">
                <a:latin typeface="+mj-lt"/>
              </a:rPr>
              <a:t>(mit lehet ….?)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Kíváncsiság és kreativitás </a:t>
            </a:r>
            <a:r>
              <a:rPr lang="hu-HU" sz="2400" b="1" dirty="0">
                <a:latin typeface="+mj-lt"/>
              </a:rPr>
              <a:t>(miként lehet….?)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Lehetőségek felismerése </a:t>
            </a:r>
            <a:r>
              <a:rPr lang="hu-HU" sz="2400" b="1" dirty="0">
                <a:latin typeface="+mj-lt"/>
              </a:rPr>
              <a:t>(hogyan tudom…?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Motivált fejlesztés </a:t>
            </a:r>
            <a:r>
              <a:rPr lang="hu-HU" sz="2400" b="1" dirty="0">
                <a:latin typeface="+mj-lt"/>
              </a:rPr>
              <a:t>(megéri-e nekem…?)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Csapatmunka jelentősége </a:t>
            </a:r>
            <a:r>
              <a:rPr lang="hu-HU" sz="2400" b="1" dirty="0">
                <a:latin typeface="+mj-lt"/>
              </a:rPr>
              <a:t>(kikre van szükségem…?)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Economy of scale </a:t>
            </a:r>
            <a:r>
              <a:rPr lang="hu-HU" sz="2400" b="1" dirty="0">
                <a:latin typeface="+mj-lt"/>
              </a:rPr>
              <a:t>(elég nagy vagyok-e…?)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Költség és haszon elemzés </a:t>
            </a:r>
            <a:r>
              <a:rPr lang="hu-HU" sz="2400" b="1" dirty="0">
                <a:latin typeface="+mj-lt"/>
              </a:rPr>
              <a:t>(megéri-e az érintetteknek…?)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Marketing, promóció </a:t>
            </a:r>
            <a:r>
              <a:rPr lang="hu-HU" sz="2400" b="1" dirty="0">
                <a:latin typeface="+mj-lt"/>
              </a:rPr>
              <a:t>(miként tudom őket győzni…?)</a:t>
            </a:r>
          </a:p>
        </p:txBody>
      </p:sp>
    </p:spTree>
    <p:extLst>
      <p:ext uri="{BB962C8B-B14F-4D97-AF65-F5344CB8AC3E}">
        <p14:creationId xmlns:p14="http://schemas.microsoft.com/office/powerpoint/2010/main" val="151748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09722" y="2479600"/>
            <a:ext cx="10570261" cy="1447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6000" dirty="0"/>
              <a:t>Köszönöm a figyelmet!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5668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8807" y="332277"/>
            <a:ext cx="838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atin typeface="+mj-lt"/>
                <a:ea typeface="MetaBold-Roman" charset="0"/>
                <a:cs typeface="MetaBold-Roman" charset="0"/>
              </a:rPr>
              <a:t>ALAPKUTATÁSTÓL A PIACIG</a:t>
            </a:r>
            <a:endParaRPr lang="en-GB" sz="3200" b="1" dirty="0">
              <a:latin typeface="+mj-lt"/>
              <a:ea typeface="MetaBold-Roman" charset="0"/>
              <a:cs typeface="MetaBold-Roman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B675C6B-0B39-45D7-81B7-B37911C1F6B8}"/>
              </a:ext>
            </a:extLst>
          </p:cNvPr>
          <p:cNvSpPr/>
          <p:nvPr/>
        </p:nvSpPr>
        <p:spPr>
          <a:xfrm>
            <a:off x="866669" y="2321169"/>
            <a:ext cx="98071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+mj-lt"/>
              </a:rPr>
              <a:t>K+F / INNOVÁCIÓ</a:t>
            </a:r>
            <a:r>
              <a:rPr lang="hu-HU" sz="3200" b="1" dirty="0">
                <a:latin typeface="+mj-lt"/>
              </a:rPr>
              <a:t>, KÉNYSZEREK és </a:t>
            </a:r>
            <a:r>
              <a:rPr lang="en-GB" sz="3200" b="1" dirty="0">
                <a:latin typeface="+mj-lt"/>
              </a:rPr>
              <a:t>MOTIVÁCIÓK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+mj-lt"/>
              </a:rPr>
              <a:t>TERMÉK ÉS SZOLGÁLTATÁS ÉLETCIKLUS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+mj-lt"/>
              </a:rPr>
              <a:t>INNOVÁCIÓ TERVEZÉS ÉS ÜZLETI SZEMLÉLET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+mj-lt"/>
              </a:rPr>
              <a:t>KONKRÉT PÉLDÁK KONKRÉT ÜZLETI KÖRNYEZETBEN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+mj-lt"/>
              </a:rPr>
              <a:t>INNOVÁCIÓ ÉS MEGTÉRÜLÉS AGGREGÁLT ADATOK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>
                <a:latin typeface="+mj-lt"/>
              </a:rPr>
              <a:t>ÖSSZEGZÉS</a:t>
            </a:r>
          </a:p>
        </p:txBody>
      </p:sp>
    </p:spTree>
    <p:extLst>
      <p:ext uri="{BB962C8B-B14F-4D97-AF65-F5344CB8AC3E}">
        <p14:creationId xmlns:p14="http://schemas.microsoft.com/office/powerpoint/2010/main" val="199198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9E13B97D-38F2-4A34-B48C-7456867B9989}"/>
              </a:ext>
            </a:extLst>
          </p:cNvPr>
          <p:cNvSpPr/>
          <p:nvPr/>
        </p:nvSpPr>
        <p:spPr>
          <a:xfrm>
            <a:off x="945781" y="1577043"/>
            <a:ext cx="106897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 </a:t>
            </a:r>
            <a:r>
              <a:rPr lang="hu-HU" sz="2400" b="1" dirty="0">
                <a:latin typeface="+mj-lt"/>
              </a:rPr>
              <a:t>kutatás-fejlesztés,</a:t>
            </a:r>
            <a:r>
              <a:rPr lang="hu-HU" sz="2400" dirty="0">
                <a:latin typeface="+mj-lt"/>
              </a:rPr>
              <a:t> (</a:t>
            </a:r>
            <a:r>
              <a:rPr lang="hu-HU" sz="2400" b="1" dirty="0">
                <a:latin typeface="+mj-lt"/>
              </a:rPr>
              <a:t>K+F;</a:t>
            </a:r>
            <a:r>
              <a:rPr lang="hu-HU" sz="2400" dirty="0">
                <a:latin typeface="+mj-lt"/>
              </a:rPr>
              <a:t> </a:t>
            </a:r>
            <a:r>
              <a:rPr lang="hu-HU" sz="2400" b="1" dirty="0">
                <a:latin typeface="+mj-lt"/>
              </a:rPr>
              <a:t>R&amp;D</a:t>
            </a:r>
            <a:r>
              <a:rPr lang="hu-HU" sz="2400" dirty="0">
                <a:latin typeface="+mj-lt"/>
              </a:rPr>
              <a:t>) a kreatív tudásbázis célzott, szisztematikus bővítése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+mj-lt"/>
              </a:rPr>
              <a:t>Az </a:t>
            </a:r>
            <a:r>
              <a:rPr lang="hu-HU" sz="2400" b="1" dirty="0">
                <a:latin typeface="+mj-lt"/>
              </a:rPr>
              <a:t>innováció</a:t>
            </a:r>
            <a:r>
              <a:rPr lang="hu-HU" sz="2400" dirty="0">
                <a:latin typeface="+mj-lt"/>
              </a:rPr>
              <a:t> egy kreatív ötletből születő folyamat, amely megvalósítja az ötletet. </a:t>
            </a:r>
            <a:r>
              <a:rPr lang="hu-HU" sz="2400" dirty="0">
                <a:solidFill>
                  <a:prstClr val="black"/>
                </a:solidFill>
                <a:latin typeface="+mj-lt"/>
              </a:rPr>
              <a:t>(Új megoldások, rendszerek, piacok (</a:t>
            </a:r>
            <a:r>
              <a:rPr lang="hu-HU" sz="2400" dirty="0" err="1">
                <a:solidFill>
                  <a:prstClr val="black"/>
                </a:solidFill>
                <a:latin typeface="+mj-lt"/>
              </a:rPr>
              <a:t>Schumpeter</a:t>
            </a:r>
            <a:r>
              <a:rPr lang="hu-HU" sz="2400" dirty="0">
                <a:solidFill>
                  <a:prstClr val="black"/>
                </a:solidFill>
                <a:latin typeface="+mj-lt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+mj-lt"/>
              </a:rPr>
              <a:t>felfedező kutatás (alapkutatás)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+mj-lt"/>
              </a:rPr>
              <a:t>Feltaláló kutatás (alkalmazott kutatás)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latin typeface="+mj-lt"/>
              </a:rPr>
              <a:t>Fejlesztő kutatás (újítás)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+mj-lt"/>
              </a:rPr>
              <a:t>Piac-Ipar vezérelt &lt;&lt;&gt;&gt; Független K+F intézmények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+mj-lt"/>
              </a:rPr>
              <a:t>Felülről/kívülről támogatott K+F (</a:t>
            </a:r>
            <a:r>
              <a:rPr lang="hu-HU" sz="2400" dirty="0" err="1">
                <a:solidFill>
                  <a:prstClr val="black"/>
                </a:solidFill>
                <a:latin typeface="+mj-lt"/>
              </a:rPr>
              <a:t>Horizon</a:t>
            </a:r>
            <a:r>
              <a:rPr lang="hu-HU" sz="2400" dirty="0">
                <a:solidFill>
                  <a:prstClr val="black"/>
                </a:solidFill>
                <a:latin typeface="+mj-lt"/>
              </a:rPr>
              <a:t> 2020, </a:t>
            </a:r>
            <a:r>
              <a:rPr lang="hu-HU" sz="2400" dirty="0" err="1">
                <a:solidFill>
                  <a:prstClr val="black"/>
                </a:solidFill>
                <a:latin typeface="+mj-lt"/>
              </a:rPr>
              <a:t>stb</a:t>
            </a:r>
            <a:r>
              <a:rPr lang="hu-HU" sz="2400" dirty="0">
                <a:solidFill>
                  <a:prstClr val="black"/>
                </a:solidFill>
                <a:latin typeface="+mj-lt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prstClr val="black"/>
                </a:solidFill>
                <a:latin typeface="+mj-lt"/>
              </a:rPr>
              <a:t>Nemzeti Kutatási, Fejlesztési és Innovációs Hivatal. </a:t>
            </a:r>
            <a:r>
              <a:rPr lang="hu-HU" sz="1200" b="1" dirty="0">
                <a:solidFill>
                  <a:prstClr val="black"/>
                </a:solidFill>
                <a:latin typeface="+mj-lt"/>
                <a:hlinkClick r:id="rId2"/>
              </a:rPr>
              <a:t>https://nkfih.gov.hu/kutatas-fejlesztes#</a:t>
            </a:r>
            <a:endParaRPr lang="hu-HU" sz="1200" b="1" dirty="0">
              <a:solidFill>
                <a:prstClr val="black"/>
              </a:solidFill>
              <a:latin typeface="+mj-lt"/>
            </a:endParaRP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European Innovation Partnership on Water </a:t>
            </a:r>
            <a:r>
              <a:rPr lang="hu-HU" sz="1200" b="1" dirty="0">
                <a:solidFill>
                  <a:prstClr val="black"/>
                </a:solidFill>
                <a:latin typeface="+mj-lt"/>
                <a:hlinkClick r:id="rId3"/>
              </a:rPr>
              <a:t>https://www.eip-water.eu/</a:t>
            </a:r>
            <a:endParaRPr lang="hu-HU" sz="1200" b="1" dirty="0">
              <a:solidFill>
                <a:prstClr val="black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+mj-lt"/>
              </a:rPr>
              <a:t>Ipar és szellemi műhelyek összekapcsolása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0AE27E57-DAD1-4764-BD6D-6CC9C5CFD133}"/>
              </a:ext>
            </a:extLst>
          </p:cNvPr>
          <p:cNvSpPr txBox="1"/>
          <p:nvPr/>
        </p:nvSpPr>
        <p:spPr>
          <a:xfrm>
            <a:off x="756278" y="182866"/>
            <a:ext cx="838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atin typeface="+mj-lt"/>
                <a:ea typeface="MetaBold-Roman" charset="0"/>
                <a:cs typeface="MetaBold-Roman" charset="0"/>
              </a:rPr>
              <a:t>K+F / INNOVÁCIÓ ÉS MOTIVÁCIÓK</a:t>
            </a:r>
            <a:endParaRPr lang="en-GB" sz="3200" b="1" dirty="0">
              <a:latin typeface="+mj-lt"/>
              <a:ea typeface="MetaBold-Roman" charset="0"/>
              <a:cs typeface="MetaBold-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1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>
            <a:extLst>
              <a:ext uri="{FF2B5EF4-FFF2-40B4-BE49-F238E27FC236}">
                <a16:creationId xmlns:a16="http://schemas.microsoft.com/office/drawing/2014/main" id="{0AE27E57-DAD1-4764-BD6D-6CC9C5CFD133}"/>
              </a:ext>
            </a:extLst>
          </p:cNvPr>
          <p:cNvSpPr txBox="1"/>
          <p:nvPr/>
        </p:nvSpPr>
        <p:spPr>
          <a:xfrm>
            <a:off x="1902139" y="99489"/>
            <a:ext cx="838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latin typeface="+mj-lt"/>
                <a:ea typeface="MetaBold-Roman" charset="0"/>
                <a:cs typeface="MetaBold-Roman" charset="0"/>
              </a:rPr>
              <a:t>TERMÉK ÉS SZOLGÁLTATÁS ÉLETCIKLUS</a:t>
            </a:r>
            <a:endParaRPr lang="en-GB" sz="3200" b="1" dirty="0">
              <a:latin typeface="+mj-lt"/>
              <a:ea typeface="MetaBold-Roman" charset="0"/>
              <a:cs typeface="MetaBold-Roman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7820079-692A-4B8C-9C80-D4AED28DA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17" y="807375"/>
            <a:ext cx="8387722" cy="55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3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B9F7BAED-6E2C-44E6-B93E-321BC78E03AF}"/>
              </a:ext>
            </a:extLst>
          </p:cNvPr>
          <p:cNvSpPr txBox="1"/>
          <p:nvPr/>
        </p:nvSpPr>
        <p:spPr>
          <a:xfrm>
            <a:off x="2826180" y="2530999"/>
            <a:ext cx="690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+mj-lt"/>
                <a:ea typeface="MetaBold-Roman" charset="0"/>
                <a:cs typeface="MetaBold-Roman" charset="0"/>
              </a:rPr>
              <a:t>Konkrét példák üzleti környezetben</a:t>
            </a:r>
          </a:p>
        </p:txBody>
      </p:sp>
    </p:spTree>
    <p:extLst>
      <p:ext uri="{BB962C8B-B14F-4D97-AF65-F5344CB8AC3E}">
        <p14:creationId xmlns:p14="http://schemas.microsoft.com/office/powerpoint/2010/main" val="273169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3578" y="286380"/>
            <a:ext cx="838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+mj-lt"/>
                <a:ea typeface="MetaBold-Roman" charset="0"/>
                <a:cs typeface="MetaBold-Roman" charset="0"/>
              </a:rPr>
              <a:t>INNOVÁCIÓS ÉS FEJLESZTÉS TÖRTÉNET: </a:t>
            </a:r>
            <a:r>
              <a:rPr lang="hu-HU" sz="3600" b="1" dirty="0">
                <a:latin typeface="+mj-lt"/>
                <a:ea typeface="MetaBold-Roman" charset="0"/>
                <a:cs typeface="MetaBold-Roman" charset="0"/>
              </a:rPr>
              <a:t>ENVIA TRP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9CDC36E-10DC-441A-A4BC-998AA31EFA60}"/>
              </a:ext>
            </a:extLst>
          </p:cNvPr>
          <p:cNvSpPr txBox="1"/>
          <p:nvPr/>
        </p:nvSpPr>
        <p:spPr>
          <a:xfrm>
            <a:off x="179512" y="1385218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prstClr val="black"/>
                </a:solidFill>
                <a:latin typeface="+mj-lt"/>
              </a:rPr>
              <a:t>MEGOLDÁSRA VÁRÓ IGÉNY:</a:t>
            </a:r>
          </a:p>
          <a:p>
            <a:pPr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Nagy volumenű szennyezett csapadékvizek költséghatékony </a:t>
            </a:r>
          </a:p>
          <a:p>
            <a:r>
              <a:rPr lang="hu-HU" dirty="0">
                <a:solidFill>
                  <a:prstClr val="black"/>
                </a:solidFill>
                <a:latin typeface="+mj-lt"/>
              </a:rPr>
              <a:t>előtisztítása</a:t>
            </a:r>
          </a:p>
          <a:p>
            <a:endParaRPr lang="hu-HU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A gondolat születése: </a:t>
            </a:r>
          </a:p>
          <a:p>
            <a:pPr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A szennyezés fajták és addig alkalmazott megoldások nemzetközi kutatása (2006)</a:t>
            </a:r>
          </a:p>
          <a:p>
            <a:endParaRPr lang="hu-HU" b="1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A Megoldás közreműködői:</a:t>
            </a:r>
          </a:p>
          <a:p>
            <a:pPr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Belső erőforrások és külső partnerek </a:t>
            </a:r>
          </a:p>
          <a:p>
            <a:endParaRPr lang="hu-HU" b="1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Védelemi forma</a:t>
            </a:r>
          </a:p>
          <a:p>
            <a:pPr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 Szabadalom</a:t>
            </a:r>
          </a:p>
          <a:p>
            <a:pPr>
              <a:buFontTx/>
              <a:buChar char="-"/>
            </a:pPr>
            <a:endParaRPr lang="hu-HU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Piac és Készségfejlesztési igény: 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közepes</a:t>
            </a:r>
          </a:p>
          <a:p>
            <a:endParaRPr lang="hu-HU" dirty="0">
              <a:solidFill>
                <a:prstClr val="black"/>
              </a:solidFill>
              <a:latin typeface="Myriad Pro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Alkalmazás területi korlátai: 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nincs</a:t>
            </a:r>
          </a:p>
          <a:p>
            <a:pPr>
              <a:buFontTx/>
              <a:buChar char="-"/>
            </a:pPr>
            <a:endParaRPr lang="hu-HU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5" name="Kép 4" descr="K:\PURECO\0_Cégbelső\Marketing\Print\referencia_kiadvany\fotok_Repter\DSC01289.JPG">
            <a:extLst>
              <a:ext uri="{FF2B5EF4-FFF2-40B4-BE49-F238E27FC236}">
                <a16:creationId xmlns:a16="http://schemas.microsoft.com/office/drawing/2014/main" id="{5F60840F-252E-4DC8-A7B3-71220128245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9993" y="3656954"/>
            <a:ext cx="4387362" cy="275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9D97AAFE-02DF-4A85-A0C7-2FE290370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9279" y="932711"/>
            <a:ext cx="3112477" cy="233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606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3578" y="286380"/>
            <a:ext cx="838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+mj-lt"/>
                <a:ea typeface="MetaBold-Roman" charset="0"/>
                <a:cs typeface="MetaBold-Roman" charset="0"/>
              </a:rPr>
              <a:t>INNOVÁCIÓS ÉS FEJLESZTÉS TÖRTÉNET: </a:t>
            </a:r>
            <a:r>
              <a:rPr lang="hu-HU" sz="3600" b="1" dirty="0">
                <a:latin typeface="+mj-lt"/>
                <a:ea typeface="MetaBold-Roman" charset="0"/>
                <a:cs typeface="MetaBold-Roman" charset="0"/>
              </a:rPr>
              <a:t>ENVIA CRC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9CDC36E-10DC-441A-A4BC-998AA31EFA60}"/>
              </a:ext>
            </a:extLst>
          </p:cNvPr>
          <p:cNvSpPr txBox="1"/>
          <p:nvPr/>
        </p:nvSpPr>
        <p:spPr>
          <a:xfrm>
            <a:off x="179512" y="1385218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+mj-lt"/>
              </a:rPr>
              <a:t>MEGOLDÁSRA VÁRÓ IGÉNY: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Szennyezett csapadékvizek költséghatékony tisztítása pontszerű víznyelőkre</a:t>
            </a:r>
          </a:p>
          <a:p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 gondolat születése: 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Az ENVIA TRP megoldás eredményessége</a:t>
            </a:r>
            <a:endParaRPr lang="en-GB" dirty="0">
              <a:latin typeface="+mj-lt"/>
            </a:endParaRP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 Megoldás közreműködői:</a:t>
            </a:r>
          </a:p>
          <a:p>
            <a:pPr lvl="0"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Belső erőforrások </a:t>
            </a:r>
          </a:p>
          <a:p>
            <a:endParaRPr lang="hu-HU" b="1" dirty="0">
              <a:latin typeface="+mj-lt"/>
            </a:endParaRPr>
          </a:p>
          <a:p>
            <a:r>
              <a:rPr lang="hu-HU" b="1" dirty="0">
                <a:latin typeface="+mj-lt"/>
              </a:rPr>
              <a:t>Védelmi forma:</a:t>
            </a:r>
          </a:p>
          <a:p>
            <a:r>
              <a:rPr lang="hu-HU" dirty="0">
                <a:latin typeface="+mj-lt"/>
              </a:rPr>
              <a:t>-</a:t>
            </a:r>
            <a:endParaRPr lang="en-GB" dirty="0">
              <a:latin typeface="+mj-lt"/>
            </a:endParaRP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Piac és Készségfejlesztési igény: </a:t>
            </a:r>
            <a:r>
              <a:rPr lang="hu-HU" dirty="0">
                <a:latin typeface="+mj-lt"/>
              </a:rPr>
              <a:t>alacsony</a:t>
            </a: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Alkalmazási területi korlát: </a:t>
            </a:r>
            <a:r>
              <a:rPr lang="hu-HU" dirty="0">
                <a:latin typeface="+mj-lt"/>
              </a:rPr>
              <a:t>nincs</a:t>
            </a:r>
          </a:p>
          <a:p>
            <a:pPr>
              <a:buFontTx/>
              <a:buChar char="-"/>
            </a:pPr>
            <a:endParaRPr lang="hu-HU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7" name="Kép 6" descr="http://www.pureco.hu/images/big/crc2.jpg">
            <a:extLst>
              <a:ext uri="{FF2B5EF4-FFF2-40B4-BE49-F238E27FC236}">
                <a16:creationId xmlns:a16="http://schemas.microsoft.com/office/drawing/2014/main" id="{38730D6F-19C4-4B44-83DA-8971D5BC76E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6700" y="2568645"/>
            <a:ext cx="2152491" cy="370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76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37033" y="286380"/>
            <a:ext cx="838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+mj-lt"/>
                <a:ea typeface="MetaBold-Roman" charset="0"/>
                <a:cs typeface="MetaBold-Roman" charset="0"/>
              </a:rPr>
              <a:t>INNOVÁCIÓS ÉS FEJLESZTÉS TÖRTÉNET: </a:t>
            </a:r>
            <a:r>
              <a:rPr lang="hu-HU" sz="3600" b="1" dirty="0">
                <a:latin typeface="+mj-lt"/>
                <a:ea typeface="MetaBold-Roman" charset="0"/>
                <a:cs typeface="MetaBold-Roman" charset="0"/>
              </a:rPr>
              <a:t>DCC INDIREKT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9CDC36E-10DC-441A-A4BC-998AA31EFA60}"/>
              </a:ext>
            </a:extLst>
          </p:cNvPr>
          <p:cNvSpPr txBox="1"/>
          <p:nvPr/>
        </p:nvSpPr>
        <p:spPr>
          <a:xfrm>
            <a:off x="179512" y="1385218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+mj-lt"/>
              </a:rPr>
              <a:t>Megoldásra váró igény: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Magas minőségű/élettartamú műszaki megoldások költséghatékonyságának bizonyítása</a:t>
            </a:r>
          </a:p>
          <a:p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 gondolat születése: 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a minőség </a:t>
            </a:r>
            <a:r>
              <a:rPr lang="hu-HU" dirty="0" err="1">
                <a:latin typeface="+mj-lt"/>
              </a:rPr>
              <a:t>eladhatatlansága</a:t>
            </a:r>
            <a:r>
              <a:rPr lang="hu-HU" dirty="0">
                <a:latin typeface="+mj-lt"/>
              </a:rPr>
              <a:t> feletti kesergés </a:t>
            </a:r>
            <a:r>
              <a:rPr lang="en-GB" dirty="0">
                <a:latin typeface="+mj-lt"/>
              </a:rPr>
              <a:t>2005</a:t>
            </a:r>
            <a:endParaRPr lang="hu-HU" dirty="0">
              <a:latin typeface="+mj-lt"/>
            </a:endParaRPr>
          </a:p>
          <a:p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 Megoldás közreműködői: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Belső erőforrások</a:t>
            </a:r>
            <a:endParaRPr lang="en-GB" b="1" dirty="0">
              <a:latin typeface="+mj-lt"/>
            </a:endParaRPr>
          </a:p>
          <a:p>
            <a:r>
              <a:rPr lang="hu-HU" dirty="0">
                <a:latin typeface="+mj-lt"/>
              </a:rPr>
              <a:t> </a:t>
            </a:r>
            <a:endParaRPr lang="hu-HU" b="1" dirty="0">
              <a:latin typeface="+mj-lt"/>
            </a:endParaRPr>
          </a:p>
          <a:p>
            <a:r>
              <a:rPr lang="hu-HU" b="1" dirty="0">
                <a:latin typeface="+mj-lt"/>
              </a:rPr>
              <a:t>Védelmi forma:</a:t>
            </a:r>
          </a:p>
          <a:p>
            <a:pPr>
              <a:buFontTx/>
              <a:buChar char="-"/>
            </a:pPr>
            <a:r>
              <a:rPr lang="hu-HU" dirty="0">
                <a:latin typeface="+mj-lt"/>
              </a:rPr>
              <a:t> tudás és tudásmegosztás</a:t>
            </a:r>
            <a:endParaRPr lang="en-GB" dirty="0">
              <a:latin typeface="+mj-lt"/>
            </a:endParaRP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Piac és Készségfejlesztési igény: </a:t>
            </a:r>
            <a:r>
              <a:rPr lang="hu-HU" dirty="0">
                <a:latin typeface="+mj-lt"/>
              </a:rPr>
              <a:t>magas</a:t>
            </a:r>
          </a:p>
          <a:p>
            <a:pPr>
              <a:buFontTx/>
              <a:buChar char="-"/>
            </a:pPr>
            <a:endParaRPr lang="hu-HU" dirty="0">
              <a:latin typeface="+mj-lt"/>
            </a:endParaRPr>
          </a:p>
          <a:p>
            <a:r>
              <a:rPr lang="hu-HU" b="1" dirty="0">
                <a:latin typeface="+mj-lt"/>
              </a:rPr>
              <a:t>Alkalmazási területi korlát: </a:t>
            </a:r>
          </a:p>
          <a:p>
            <a:r>
              <a:rPr lang="hu-HU" dirty="0">
                <a:latin typeface="+mj-lt"/>
              </a:rPr>
              <a:t>- ahol az indirekt termékek képviselve vannak</a:t>
            </a:r>
          </a:p>
          <a:p>
            <a:pPr>
              <a:buFontTx/>
              <a:buChar char="-"/>
            </a:pPr>
            <a:endParaRPr lang="hu-HU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5" name="Kép 4" descr="Közmű építési anyagok">
            <a:extLst>
              <a:ext uri="{FF2B5EF4-FFF2-40B4-BE49-F238E27FC236}">
                <a16:creationId xmlns:a16="http://schemas.microsoft.com/office/drawing/2014/main" id="{55C53773-F937-4C29-ACA8-969E20243DF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1075" y="3905235"/>
            <a:ext cx="321141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101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6A34FD0-E1B3-40AA-9CD5-06872305A686}"/>
              </a:ext>
            </a:extLst>
          </p:cNvPr>
          <p:cNvSpPr txBox="1"/>
          <p:nvPr/>
        </p:nvSpPr>
        <p:spPr>
          <a:xfrm>
            <a:off x="179512" y="1484784"/>
            <a:ext cx="8784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prstClr val="black"/>
                </a:solidFill>
                <a:latin typeface="+mj-lt"/>
              </a:rPr>
              <a:t>Megoldásra váró igény:</a:t>
            </a:r>
          </a:p>
          <a:p>
            <a:pPr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Magas beruházási költségigényű viziközmű fejlesztések költséghatékonyságának biztosítása, a mérnöki munka és tudás felértékelése</a:t>
            </a:r>
          </a:p>
          <a:p>
            <a:endParaRPr lang="hu-HU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A gondolat születése: </a:t>
            </a:r>
          </a:p>
          <a:p>
            <a:pPr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 a DCC indirekt elméleti igazolását követően</a:t>
            </a:r>
          </a:p>
          <a:p>
            <a:endParaRPr lang="hu-HU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A Megoldás közreműködői:</a:t>
            </a:r>
          </a:p>
          <a:p>
            <a:pPr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Belső erőforrások, külső partnerek</a:t>
            </a:r>
            <a:endParaRPr lang="en-GB" b="1" dirty="0">
              <a:solidFill>
                <a:prstClr val="black"/>
              </a:solidFill>
              <a:latin typeface="+mj-lt"/>
            </a:endParaRPr>
          </a:p>
          <a:p>
            <a:r>
              <a:rPr lang="hu-HU" dirty="0">
                <a:solidFill>
                  <a:prstClr val="black"/>
                </a:solidFill>
                <a:latin typeface="+mj-lt"/>
              </a:rPr>
              <a:t> </a:t>
            </a:r>
            <a:endParaRPr lang="hu-HU" b="1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Védelmi forma</a:t>
            </a:r>
          </a:p>
          <a:p>
            <a:pPr>
              <a:buFontTx/>
              <a:buChar char="-"/>
            </a:pPr>
            <a:r>
              <a:rPr lang="hu-HU" dirty="0">
                <a:solidFill>
                  <a:prstClr val="black"/>
                </a:solidFill>
                <a:latin typeface="+mj-lt"/>
              </a:rPr>
              <a:t> szerzői jog, tudás és tudásmegosztás</a:t>
            </a:r>
            <a:endParaRPr lang="en-GB" dirty="0">
              <a:solidFill>
                <a:prstClr val="black"/>
              </a:solidFill>
              <a:latin typeface="+mj-lt"/>
            </a:endParaRPr>
          </a:p>
          <a:p>
            <a:pPr>
              <a:buFontTx/>
              <a:buChar char="-"/>
            </a:pPr>
            <a:endParaRPr lang="hu-HU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Piac és Készségfejlesztési igény: 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magas</a:t>
            </a:r>
          </a:p>
          <a:p>
            <a:pPr>
              <a:buFontTx/>
              <a:buChar char="-"/>
            </a:pPr>
            <a:endParaRPr lang="hu-HU" dirty="0">
              <a:solidFill>
                <a:prstClr val="black"/>
              </a:solidFill>
              <a:latin typeface="+mj-lt"/>
            </a:endParaRPr>
          </a:p>
          <a:p>
            <a:r>
              <a:rPr lang="hu-HU" b="1" dirty="0">
                <a:solidFill>
                  <a:prstClr val="black"/>
                </a:solidFill>
                <a:latin typeface="+mj-lt"/>
              </a:rPr>
              <a:t>Alkalmazási területi korlát: </a:t>
            </a:r>
          </a:p>
          <a:p>
            <a:r>
              <a:rPr lang="hu-HU" dirty="0">
                <a:solidFill>
                  <a:prstClr val="black"/>
                </a:solidFill>
                <a:latin typeface="+mj-lt"/>
              </a:rPr>
              <a:t>- nincs</a:t>
            </a:r>
          </a:p>
          <a:p>
            <a:pPr>
              <a:buFontTx/>
              <a:buChar char="-"/>
            </a:pPr>
            <a:endParaRPr lang="hu-HU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02612033-1A99-4613-88BB-49371E86F680}"/>
              </a:ext>
            </a:extLst>
          </p:cNvPr>
          <p:cNvSpPr txBox="1"/>
          <p:nvPr/>
        </p:nvSpPr>
        <p:spPr>
          <a:xfrm>
            <a:off x="606833" y="284455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+mj-lt"/>
                <a:ea typeface="MetaBold-Roman" charset="0"/>
                <a:cs typeface="MetaBold-Roman" charset="0"/>
              </a:rPr>
              <a:t>INNOVÁCIÓS ÉS FEJLESZTÉS TÖRTÉNET: </a:t>
            </a:r>
            <a:r>
              <a:rPr lang="hu-HU" sz="3600" b="1" dirty="0">
                <a:latin typeface="+mj-lt"/>
                <a:ea typeface="MetaBold-Roman" charset="0"/>
                <a:cs typeface="MetaBold-Roman" charset="0"/>
              </a:rPr>
              <a:t>DCC DIREKT</a:t>
            </a:r>
          </a:p>
        </p:txBody>
      </p:sp>
      <p:pic>
        <p:nvPicPr>
          <p:cNvPr id="6" name="Picture 4" descr="http://www.ecogito.hu/media/gallery_files/sub_page_120/DCC_hez_illusztracio.jpg">
            <a:extLst>
              <a:ext uri="{FF2B5EF4-FFF2-40B4-BE49-F238E27FC236}">
                <a16:creationId xmlns:a16="http://schemas.microsoft.com/office/drawing/2014/main" id="{EEC3C963-DDB9-460E-AE2B-3938E1415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9" y="3361888"/>
            <a:ext cx="4519644" cy="301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1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835</Words>
  <Application>Microsoft Office PowerPoint</Application>
  <PresentationFormat>Szélesvásznú</PresentationFormat>
  <Paragraphs>207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MetaBold-Roman</vt:lpstr>
      <vt:lpstr>Myriad Pro</vt:lpstr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Káli Andrea</dc:creator>
  <cp:lastModifiedBy>Káli Andrea</cp:lastModifiedBy>
  <cp:revision>7</cp:revision>
  <dcterms:created xsi:type="dcterms:W3CDTF">2018-11-05T13:30:01Z</dcterms:created>
  <dcterms:modified xsi:type="dcterms:W3CDTF">2018-11-09T07:41:55Z</dcterms:modified>
</cp:coreProperties>
</file>